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350" r:id="rId3"/>
    <p:sldId id="451" r:id="rId4"/>
    <p:sldId id="348" r:id="rId5"/>
    <p:sldId id="436" r:id="rId6"/>
    <p:sldId id="398" r:id="rId7"/>
    <p:sldId id="440" r:id="rId8"/>
    <p:sldId id="429" r:id="rId9"/>
    <p:sldId id="431" r:id="rId10"/>
    <p:sldId id="411" r:id="rId11"/>
    <p:sldId id="502" r:id="rId12"/>
    <p:sldId id="396" r:id="rId13"/>
    <p:sldId id="455" r:id="rId14"/>
    <p:sldId id="371" r:id="rId15"/>
    <p:sldId id="456" r:id="rId16"/>
    <p:sldId id="370" r:id="rId17"/>
    <p:sldId id="374" r:id="rId18"/>
    <p:sldId id="373" r:id="rId19"/>
    <p:sldId id="375" r:id="rId20"/>
    <p:sldId id="376" r:id="rId21"/>
    <p:sldId id="457" r:id="rId22"/>
    <p:sldId id="496" r:id="rId23"/>
    <p:sldId id="372" r:id="rId24"/>
    <p:sldId id="454" r:id="rId25"/>
    <p:sldId id="377" r:id="rId26"/>
    <p:sldId id="379" r:id="rId27"/>
    <p:sldId id="378" r:id="rId28"/>
    <p:sldId id="380" r:id="rId29"/>
    <p:sldId id="381" r:id="rId30"/>
    <p:sldId id="382" r:id="rId31"/>
    <p:sldId id="458" r:id="rId32"/>
    <p:sldId id="383" r:id="rId33"/>
    <p:sldId id="384" r:id="rId34"/>
    <p:sldId id="386" r:id="rId35"/>
    <p:sldId id="385" r:id="rId36"/>
    <p:sldId id="503" r:id="rId37"/>
    <p:sldId id="459" r:id="rId38"/>
    <p:sldId id="460" r:id="rId39"/>
    <p:sldId id="461" r:id="rId40"/>
    <p:sldId id="467" r:id="rId41"/>
    <p:sldId id="475" r:id="rId42"/>
    <p:sldId id="463" r:id="rId43"/>
    <p:sldId id="462" r:id="rId44"/>
    <p:sldId id="466" r:id="rId45"/>
    <p:sldId id="464" r:id="rId46"/>
    <p:sldId id="465" r:id="rId47"/>
    <p:sldId id="468" r:id="rId48"/>
    <p:sldId id="469" r:id="rId49"/>
    <p:sldId id="471" r:id="rId50"/>
    <p:sldId id="474" r:id="rId51"/>
    <p:sldId id="473" r:id="rId52"/>
    <p:sldId id="470" r:id="rId53"/>
    <p:sldId id="472" r:id="rId54"/>
    <p:sldId id="504" r:id="rId55"/>
    <p:sldId id="476" r:id="rId56"/>
    <p:sldId id="505" r:id="rId57"/>
    <p:sldId id="506" r:id="rId58"/>
    <p:sldId id="507" r:id="rId59"/>
    <p:sldId id="510" r:id="rId60"/>
    <p:sldId id="508" r:id="rId61"/>
    <p:sldId id="489" r:id="rId62"/>
    <p:sldId id="488" r:id="rId63"/>
    <p:sldId id="487" r:id="rId64"/>
    <p:sldId id="477" r:id="rId65"/>
    <p:sldId id="478" r:id="rId66"/>
    <p:sldId id="479" r:id="rId67"/>
    <p:sldId id="486" r:id="rId68"/>
    <p:sldId id="485" r:id="rId69"/>
    <p:sldId id="480" r:id="rId70"/>
    <p:sldId id="481" r:id="rId71"/>
    <p:sldId id="482" r:id="rId72"/>
    <p:sldId id="483" r:id="rId73"/>
    <p:sldId id="492" r:id="rId74"/>
    <p:sldId id="490" r:id="rId75"/>
    <p:sldId id="497" r:id="rId76"/>
    <p:sldId id="430" r:id="rId77"/>
    <p:sldId id="494" r:id="rId78"/>
    <p:sldId id="498" r:id="rId79"/>
    <p:sldId id="495" r:id="rId80"/>
    <p:sldId id="499" r:id="rId81"/>
    <p:sldId id="493" r:id="rId82"/>
    <p:sldId id="491" r:id="rId83"/>
    <p:sldId id="501" r:id="rId84"/>
    <p:sldId id="449" r:id="rId85"/>
    <p:sldId id="452" r:id="rId86"/>
    <p:sldId id="453" r:id="rId87"/>
    <p:sldId id="512" r:id="rId88"/>
    <p:sldId id="511" r:id="rId8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A080B0-D4C6-4D3B-B44E-C0D81B7F8759}">
          <p14:sldIdLst>
            <p14:sldId id="256"/>
            <p14:sldId id="350"/>
            <p14:sldId id="451"/>
            <p14:sldId id="348"/>
            <p14:sldId id="436"/>
            <p14:sldId id="398"/>
            <p14:sldId id="440"/>
            <p14:sldId id="429"/>
            <p14:sldId id="431"/>
            <p14:sldId id="411"/>
            <p14:sldId id="502"/>
            <p14:sldId id="396"/>
            <p14:sldId id="455"/>
            <p14:sldId id="371"/>
            <p14:sldId id="456"/>
            <p14:sldId id="370"/>
            <p14:sldId id="374"/>
            <p14:sldId id="373"/>
            <p14:sldId id="375"/>
            <p14:sldId id="376"/>
            <p14:sldId id="457"/>
            <p14:sldId id="496"/>
            <p14:sldId id="372"/>
            <p14:sldId id="454"/>
            <p14:sldId id="377"/>
            <p14:sldId id="379"/>
            <p14:sldId id="378"/>
            <p14:sldId id="380"/>
            <p14:sldId id="381"/>
            <p14:sldId id="382"/>
            <p14:sldId id="458"/>
            <p14:sldId id="383"/>
            <p14:sldId id="384"/>
            <p14:sldId id="386"/>
            <p14:sldId id="385"/>
            <p14:sldId id="503"/>
            <p14:sldId id="459"/>
            <p14:sldId id="460"/>
            <p14:sldId id="461"/>
            <p14:sldId id="467"/>
            <p14:sldId id="475"/>
            <p14:sldId id="463"/>
            <p14:sldId id="462"/>
            <p14:sldId id="466"/>
            <p14:sldId id="464"/>
            <p14:sldId id="465"/>
            <p14:sldId id="468"/>
            <p14:sldId id="469"/>
            <p14:sldId id="471"/>
            <p14:sldId id="474"/>
            <p14:sldId id="473"/>
            <p14:sldId id="470"/>
            <p14:sldId id="472"/>
            <p14:sldId id="504"/>
            <p14:sldId id="476"/>
            <p14:sldId id="505"/>
            <p14:sldId id="506"/>
            <p14:sldId id="507"/>
            <p14:sldId id="510"/>
            <p14:sldId id="508"/>
            <p14:sldId id="489"/>
            <p14:sldId id="488"/>
            <p14:sldId id="487"/>
            <p14:sldId id="477"/>
            <p14:sldId id="478"/>
            <p14:sldId id="479"/>
            <p14:sldId id="486"/>
            <p14:sldId id="485"/>
            <p14:sldId id="480"/>
            <p14:sldId id="481"/>
            <p14:sldId id="482"/>
            <p14:sldId id="483"/>
            <p14:sldId id="492"/>
            <p14:sldId id="490"/>
            <p14:sldId id="497"/>
            <p14:sldId id="430"/>
            <p14:sldId id="494"/>
            <p14:sldId id="498"/>
            <p14:sldId id="495"/>
            <p14:sldId id="499"/>
            <p14:sldId id="493"/>
            <p14:sldId id="491"/>
            <p14:sldId id="501"/>
            <p14:sldId id="449"/>
            <p14:sldId id="452"/>
            <p14:sldId id="453"/>
            <p14:sldId id="512"/>
            <p14:sldId id="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 autoAdjust="0"/>
    <p:restoredTop sz="95120" autoAdjust="0"/>
  </p:normalViewPr>
  <p:slideViewPr>
    <p:cSldViewPr snapToGrid="0">
      <p:cViewPr varScale="1">
        <p:scale>
          <a:sx n="80" d="100"/>
          <a:sy n="80" d="100"/>
        </p:scale>
        <p:origin x="41" y="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8B274-908B-43C1-B9FD-20ED83A8E8A0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19FA-5B50-4CA5-A181-F2E98A951F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07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19FA-5B50-4CA5-A181-F2E98A951FFB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52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26D0-9FBC-5182-B120-692E1800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0C193-9E42-B7D8-6BCF-899C3EBC1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77E0A-6936-8B8A-6FBA-86C1736D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CD48-99F0-5BAF-3B58-3BE36FA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F668-0EF8-1D71-2AA1-C0DC79D7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8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CE56-1830-61AB-AB57-8D947E60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7024A-C299-39A9-A7C7-7108AE969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007E8-97FC-D7D0-572E-B41738D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EF154-36EE-D6D5-244D-02FD92BA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C31D-975E-1D04-F089-3277A64C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5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009EE-A774-F552-58B5-A6D46650D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80C70-9684-4868-FCF1-2056BD3F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66885-6DAF-ADE8-6CFD-C71817035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FE7C8-2BD8-D17A-5827-C2D59C14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0E2C4-68C3-0CA0-3FEC-670BF641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53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3C8F-BB33-741A-E95C-4C56D15E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CD8EA-4628-9C8F-21FE-C22BD16B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8517-9830-7F53-6BFE-1FC6074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6781E-4E9A-A5AF-814C-321657FA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8FE-A7D8-6DB5-B17B-AD900716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6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C9B0-99D9-18A1-2927-1F91F6D2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EA51-7581-EB40-FF2E-02E0F30D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A3E8-FE97-AFCF-8A69-BE62B03F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0A2E-AAA2-E69C-2272-5CC74DB4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94142-5687-6C4A-EE3B-09E92EB4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2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9B92-380D-B328-E699-633C308C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8B5-D740-1DF7-E7D8-4A687B822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1A457-C018-D452-5085-AF96E72DD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7AA91-185A-F4B3-EF66-36721B30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323AE-E610-C6C0-6488-00D72E98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B3740-1A7B-0EE6-7AEA-0BB5F6CA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65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818E-EE60-131D-073F-A20A07F2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34FE-5205-3379-0648-CA30EC8B9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2369C-4BBF-F49C-CE79-B7E34C874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92E91-9F5E-67FD-4240-4853148A0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2C97F-217B-4CD7-8C52-4467304D0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9B11F-9B03-3886-A826-323AA037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2F489-FCBF-5802-A3F9-B7E23995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94780-769A-2366-13F3-30A768C8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AA49-E6BA-3C87-31AD-3CCE910D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AB782-44D6-6D4E-C126-F8FB9DA0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DF901-2C65-21DE-C3D5-A22F97F9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3661-72C1-48E1-B1A7-323A13B8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99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6F4E5-2D7E-91DE-18F7-AE9FD887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F2251-1915-3A01-D7B8-B1B8A763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29659-FC74-1BC1-AE19-8D209838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23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F5AD-F338-CC9E-89EF-E2859E70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F8F72-0D5B-843C-38F0-D9A73B4E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B7B5F-E2C2-5C29-4983-126D961D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99246-A31B-3F60-8145-D2FD3323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D7BF-3260-DE31-2099-1A61C075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7E78F-3A32-AF1D-3286-21708F24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83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0623-B41E-8B6F-B0DB-A5C46CDD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90873-AC16-A04A-2100-61E748C24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3BF82-3DC5-EED6-FAC9-C8691870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F5CB-4959-4E67-F208-E00A89CD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85217-59EA-D465-6A02-E94B7D94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8917F-A962-D1F9-AF3A-B7D91268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34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10412-1C30-FA53-BE72-28CECF1E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7798-BF3C-034C-46D9-607BD2E58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FE7-EFC5-A64A-1372-9DA21246A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4250D-1BE9-4414-B1F5-FE38932B562F}" type="datetimeFigureOut">
              <a:rPr lang="fr-FR" smtClean="0"/>
              <a:t>19/11/2022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9A08-DB14-D94B-D693-26CB6B9F2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8A632-D5B1-7642-EAFA-C518BE3E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73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oleObject" Target="../embeddings/oleObject4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oleObject" Target="../embeddings/oleObject4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oleObject" Target="../embeddings/oleObject3.bin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3.wmf"/><Relationship Id="rId7" Type="http://schemas.openxmlformats.org/officeDocument/2006/relationships/image" Target="../media/image2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4.wmf"/><Relationship Id="rId7" Type="http://schemas.openxmlformats.org/officeDocument/2006/relationships/oleObject" Target="../embeddings/oleObject7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Relationship Id="rId9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7" Type="http://schemas.openxmlformats.org/officeDocument/2006/relationships/image" Target="../media/image54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8.png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82.png"/><Relationship Id="rId7" Type="http://schemas.openxmlformats.org/officeDocument/2006/relationships/image" Target="../media/image58.png"/><Relationship Id="rId12" Type="http://schemas.openxmlformats.org/officeDocument/2006/relationships/image" Target="../media/image55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2.jpeg"/><Relationship Id="rId9" Type="http://schemas.openxmlformats.org/officeDocument/2006/relationships/image" Target="../media/image2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9.png"/><Relationship Id="rId4" Type="http://schemas.openxmlformats.org/officeDocument/2006/relationships/image" Target="../media/image1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74.png"/><Relationship Id="rId3" Type="http://schemas.openxmlformats.org/officeDocument/2006/relationships/image" Target="../media/image6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8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11" Type="http://schemas.openxmlformats.org/officeDocument/2006/relationships/image" Target="../media/image58.png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22.jpeg"/><Relationship Id="rId9" Type="http://schemas.openxmlformats.org/officeDocument/2006/relationships/oleObject" Target="../embeddings/oleObject3.bin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86F0-40D3-ABFD-1BD5-70A515F3F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6764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BigData</a:t>
            </a:r>
            <a:r>
              <a:rPr lang="fr-FR" dirty="0"/>
              <a:t> – Spark – </a:t>
            </a:r>
            <a:r>
              <a:rPr lang="fr-FR" dirty="0" err="1"/>
              <a:t>Processing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Spark cluster mode</a:t>
            </a:r>
            <a:br>
              <a:rPr lang="fr-FR" dirty="0"/>
            </a:br>
            <a:r>
              <a:rPr lang="fr-FR" dirty="0"/>
              <a:t>distribution &amp; 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82EE3-91B9-2C11-7CD1-D20ACDA9F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978" y="5699464"/>
            <a:ext cx="9144000" cy="823404"/>
          </a:xfrm>
        </p:spPr>
        <p:txBody>
          <a:bodyPr/>
          <a:lstStyle/>
          <a:p>
            <a:r>
              <a:rPr lang="fr-FR" dirty="0"/>
              <a:t>Arnaud </a:t>
            </a:r>
            <a:r>
              <a:rPr lang="fr-FR" dirty="0" err="1"/>
              <a:t>Nauwynck</a:t>
            </a:r>
            <a:r>
              <a:rPr lang="fr-FR" dirty="0"/>
              <a:t> – </a:t>
            </a:r>
            <a:r>
              <a:rPr lang="fr-FR" dirty="0" err="1"/>
              <a:t>Nov</a:t>
            </a:r>
            <a:r>
              <a:rPr lang="fr-FR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5154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0EC2-3732-8DE1-3759-CE95E288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04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CoarseGrainScheduler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CoarseGrain</a:t>
            </a:r>
            <a:r>
              <a:rPr lang="fr-FR" dirty="0"/>
              <a:t> </a:t>
            </a:r>
            <a:r>
              <a:rPr lang="fr-FR" dirty="0" err="1"/>
              <a:t>Executer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C4AD06-F01D-4E7D-1AF1-4DDB8C740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34314"/>
              </p:ext>
            </p:extLst>
          </p:nvPr>
        </p:nvGraphicFramePr>
        <p:xfrm>
          <a:off x="5121338" y="450817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C4AD06-F01D-4E7D-1AF1-4DDB8C7406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21338" y="450817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105E5141-7847-D684-C60B-239C56006B63}"/>
              </a:ext>
            </a:extLst>
          </p:cNvPr>
          <p:cNvSpPr/>
          <p:nvPr/>
        </p:nvSpPr>
        <p:spPr>
          <a:xfrm>
            <a:off x="4545711" y="4508174"/>
            <a:ext cx="351583" cy="15539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36482-6F60-4A8C-B6E4-B44F36887A7D}"/>
              </a:ext>
            </a:extLst>
          </p:cNvPr>
          <p:cNvSpPr txBox="1"/>
          <p:nvPr/>
        </p:nvSpPr>
        <p:spPr>
          <a:xfrm>
            <a:off x="450807" y="4411848"/>
            <a:ext cx="41730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CoarseGrain</a:t>
            </a:r>
            <a:endParaRPr lang="fr-FR" sz="3200" b="1" dirty="0"/>
          </a:p>
          <a:p>
            <a:r>
              <a:rPr lang="fr-FR" sz="3200" dirty="0"/>
              <a:t>partition</a:t>
            </a:r>
          </a:p>
          <a:p>
            <a:r>
              <a:rPr lang="fr-FR" sz="3200" dirty="0"/>
              <a:t>= unit or </a:t>
            </a:r>
            <a:r>
              <a:rPr lang="fr-FR" sz="3200" dirty="0" err="1"/>
              <a:t>recomputation</a:t>
            </a:r>
            <a:endParaRPr lang="fr-FR"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314B49-E237-280F-4CEB-CE872707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43" y="216781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7A4C0A8-B785-5B35-FD7C-19265DFF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03" y="216226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E2C4C-FEB9-988E-C44F-88BEAA21B29F}"/>
              </a:ext>
            </a:extLst>
          </p:cNvPr>
          <p:cNvSpPr txBox="1"/>
          <p:nvPr/>
        </p:nvSpPr>
        <p:spPr>
          <a:xfrm>
            <a:off x="5299818" y="1515938"/>
            <a:ext cx="534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executor</a:t>
            </a:r>
            <a:endParaRPr lang="fr-FR" dirty="0"/>
          </a:p>
          <a:p>
            <a:r>
              <a:rPr lang="fr-FR" dirty="0"/>
              <a:t> … </a:t>
            </a:r>
            <a:r>
              <a:rPr lang="fr-FR" dirty="0" err="1"/>
              <a:t>internally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« </a:t>
            </a:r>
            <a:r>
              <a:rPr lang="fr-FR" dirty="0" err="1"/>
              <a:t>CoarseGrainExecutor</a:t>
            </a:r>
            <a:r>
              <a:rPr lang="fr-FR" dirty="0"/>
              <a:t> » main  </a:t>
            </a:r>
            <a:r>
              <a:rPr lang="fr-FR" dirty="0" err="1"/>
              <a:t>loop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0BFED-53D6-BD72-E844-CB1DC14D6BDE}"/>
              </a:ext>
            </a:extLst>
          </p:cNvPr>
          <p:cNvSpPr txBox="1"/>
          <p:nvPr/>
        </p:nvSpPr>
        <p:spPr>
          <a:xfrm>
            <a:off x="587294" y="1458320"/>
            <a:ext cx="3998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Spark-driver</a:t>
            </a:r>
          </a:p>
          <a:p>
            <a:r>
              <a:rPr lang="fr-FR" dirty="0" err="1"/>
              <a:t>Implements</a:t>
            </a:r>
            <a:r>
              <a:rPr lang="fr-FR" dirty="0"/>
              <a:t> </a:t>
            </a:r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Tolerance+Distribution</a:t>
            </a:r>
            <a:endParaRPr lang="fr-FR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30D65A-833B-5A97-EFE2-BCE7684EE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978503"/>
              </p:ext>
            </p:extLst>
          </p:nvPr>
        </p:nvGraphicFramePr>
        <p:xfrm>
          <a:off x="9839163" y="4453897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630D65A-833B-5A97-EFE2-BCE7684EE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39163" y="4453897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3545F6-9C2D-55C9-F7CB-1C3BC9A18639}"/>
              </a:ext>
            </a:extLst>
          </p:cNvPr>
          <p:cNvSpPr/>
          <p:nvPr/>
        </p:nvSpPr>
        <p:spPr>
          <a:xfrm>
            <a:off x="7353084" y="5003762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 descr="CPU X : Infos Smartphones – Applications sur Google Play">
            <a:extLst>
              <a:ext uri="{FF2B5EF4-FFF2-40B4-BE49-F238E27FC236}">
                <a16:creationId xmlns:a16="http://schemas.microsoft.com/office/drawing/2014/main" id="{66B087FA-2F18-223B-D140-823B8834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19" y="4777199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665573-035F-687E-6292-E9A79423D737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25265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444327C4-34D4-D03D-0F6F-1F7B391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3" y="2280258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BCFCCB-ED79-AEEE-D83E-1B4A220C94B1}"/>
              </a:ext>
            </a:extLst>
          </p:cNvPr>
          <p:cNvSpPr/>
          <p:nvPr/>
        </p:nvSpPr>
        <p:spPr>
          <a:xfrm>
            <a:off x="2399693" y="3159276"/>
            <a:ext cx="619276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37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27F3-92B3-4F0C-4122-E8A2D216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999" y="1156856"/>
            <a:ext cx="10515600" cy="185181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Tuning Spark to use cluster power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Distribution / Partitions / </a:t>
            </a:r>
            <a:r>
              <a:rPr lang="fr-FR" dirty="0" err="1"/>
              <a:t>Parallelism</a:t>
            </a:r>
            <a:endParaRPr lang="fr-FR" dirty="0"/>
          </a:p>
        </p:txBody>
      </p:sp>
      <p:pic>
        <p:nvPicPr>
          <p:cNvPr id="47108" name="Picture 4" descr="image">
            <a:extLst>
              <a:ext uri="{FF2B5EF4-FFF2-40B4-BE49-F238E27FC236}">
                <a16:creationId xmlns:a16="http://schemas.microsoft.com/office/drawing/2014/main" id="{15FC9C96-731D-F515-3CBC-3BAED6E6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90" y="3536904"/>
            <a:ext cx="3895418" cy="29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83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B7BC-FBAC-6C25-230C-6347E453D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5545"/>
            <a:ext cx="10515600" cy="167752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Memory </a:t>
            </a:r>
            <a:r>
              <a:rPr lang="fr-FR" dirty="0" err="1"/>
              <a:t>needs</a:t>
            </a:r>
            <a:r>
              <a:rPr lang="fr-FR" dirty="0"/>
              <a:t> for </a:t>
            </a:r>
            <a:r>
              <a:rPr lang="fr-FR" dirty="0" err="1"/>
              <a:t>Dataset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driver != </a:t>
            </a:r>
            <a:r>
              <a:rPr lang="fr-FR" dirty="0" err="1"/>
              <a:t>executer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95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E30-DF12-0A03-D1A6-39CC749E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19" y="3231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Partitions </a:t>
            </a:r>
            <a:r>
              <a:rPr lang="fr-FR" dirty="0" err="1"/>
              <a:t>metadata</a:t>
            </a:r>
            <a:r>
              <a:rPr lang="fr-FR" dirty="0"/>
              <a:t> / data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7BD5B0-9339-8C8E-61C6-B05C7DF3D89D}"/>
              </a:ext>
            </a:extLst>
          </p:cNvPr>
          <p:cNvSpPr/>
          <p:nvPr/>
        </p:nvSpPr>
        <p:spPr>
          <a:xfrm>
            <a:off x="6571143" y="1185254"/>
            <a:ext cx="3026744" cy="54589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E3F015D-5ACE-084F-C95B-47C4BB3B6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71904"/>
              </p:ext>
            </p:extLst>
          </p:nvPr>
        </p:nvGraphicFramePr>
        <p:xfrm>
          <a:off x="7148744" y="132156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132156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918A94A-E8B4-1A9E-F868-DEF5656EA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313921"/>
              </p:ext>
            </p:extLst>
          </p:nvPr>
        </p:nvGraphicFramePr>
        <p:xfrm>
          <a:off x="7570984" y="164486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164486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C6DE0C-29BF-266B-4D05-B526C5EB8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549993"/>
              </p:ext>
            </p:extLst>
          </p:nvPr>
        </p:nvGraphicFramePr>
        <p:xfrm>
          <a:off x="7570985" y="202248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202248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973C8F0-9D42-08AE-E67A-68B26865E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56635"/>
              </p:ext>
            </p:extLst>
          </p:nvPr>
        </p:nvGraphicFramePr>
        <p:xfrm>
          <a:off x="7583435" y="239550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239550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E26071-D601-66E8-3CD7-61DEA3AE3234}"/>
              </a:ext>
            </a:extLst>
          </p:cNvPr>
          <p:cNvSpPr txBox="1"/>
          <p:nvPr/>
        </p:nvSpPr>
        <p:spPr>
          <a:xfrm>
            <a:off x="7570983" y="154355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139CF-63CF-20E6-B419-9F1723F8FBAA}"/>
              </a:ext>
            </a:extLst>
          </p:cNvPr>
          <p:cNvSpPr txBox="1"/>
          <p:nvPr/>
        </p:nvSpPr>
        <p:spPr>
          <a:xfrm>
            <a:off x="7570983" y="191385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C686B-9CBB-F70F-7614-F831ED4D12BD}"/>
              </a:ext>
            </a:extLst>
          </p:cNvPr>
          <p:cNvSpPr txBox="1"/>
          <p:nvPr/>
        </p:nvSpPr>
        <p:spPr>
          <a:xfrm>
            <a:off x="7577505" y="2294193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219C8DD-EC27-881E-420A-839587056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872613"/>
              </p:ext>
            </p:extLst>
          </p:nvPr>
        </p:nvGraphicFramePr>
        <p:xfrm>
          <a:off x="7148744" y="2973586"/>
          <a:ext cx="1949323" cy="19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2973586"/>
                        <a:ext cx="1949323" cy="199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350948F-C985-9A8F-2D35-96F9F6A23B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153074"/>
              </p:ext>
            </p:extLst>
          </p:nvPr>
        </p:nvGraphicFramePr>
        <p:xfrm>
          <a:off x="7570984" y="3250388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350948F-C985-9A8F-2D35-96F9F6A23B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3250388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C092A6E-065B-3D13-94CC-CF661E67F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95831"/>
              </p:ext>
            </p:extLst>
          </p:nvPr>
        </p:nvGraphicFramePr>
        <p:xfrm>
          <a:off x="7570985" y="362800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C092A6E-065B-3D13-94CC-CF661E67F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362800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DFDC60D-D977-3539-9906-FFA2ABBF05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42140"/>
              </p:ext>
            </p:extLst>
          </p:nvPr>
        </p:nvGraphicFramePr>
        <p:xfrm>
          <a:off x="7583435" y="4001027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DFDC60D-D977-3539-9906-FFA2ABBF05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001027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B2F53B1-A8EF-F777-739B-2E0B24784003}"/>
              </a:ext>
            </a:extLst>
          </p:cNvPr>
          <p:cNvSpPr txBox="1"/>
          <p:nvPr/>
        </p:nvSpPr>
        <p:spPr>
          <a:xfrm>
            <a:off x="7570983" y="3149077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BC18F7-475B-CAD3-D9D6-EA1640A230A0}"/>
              </a:ext>
            </a:extLst>
          </p:cNvPr>
          <p:cNvSpPr txBox="1"/>
          <p:nvPr/>
        </p:nvSpPr>
        <p:spPr>
          <a:xfrm>
            <a:off x="7570983" y="3519376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07976-E247-4DEA-EA50-F40C57BF190B}"/>
              </a:ext>
            </a:extLst>
          </p:cNvPr>
          <p:cNvSpPr txBox="1"/>
          <p:nvPr/>
        </p:nvSpPr>
        <p:spPr>
          <a:xfrm>
            <a:off x="7577505" y="3899716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A05D7C15-7AFD-0B9A-F1D3-BC0B641DB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143007"/>
              </p:ext>
            </p:extLst>
          </p:nvPr>
        </p:nvGraphicFramePr>
        <p:xfrm>
          <a:off x="7148744" y="5030577"/>
          <a:ext cx="1949323" cy="123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A05D7C15-7AFD-0B9A-F1D3-BC0B641DB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5030577"/>
                        <a:ext cx="1949323" cy="1239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1835B60-8F27-ADFB-2C73-F863C79F4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285930"/>
              </p:ext>
            </p:extLst>
          </p:nvPr>
        </p:nvGraphicFramePr>
        <p:xfrm>
          <a:off x="7570984" y="536705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C1835B60-8F27-ADFB-2C73-F863C79F4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536705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DE104EBB-F51E-BC68-CA45-9D2350A1F0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409158"/>
              </p:ext>
            </p:extLst>
          </p:nvPr>
        </p:nvGraphicFramePr>
        <p:xfrm>
          <a:off x="7570985" y="57446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DE104EBB-F51E-BC68-CA45-9D2350A1F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57446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218E958-1A65-025E-BC1A-1CE7F9A3F551}"/>
              </a:ext>
            </a:extLst>
          </p:cNvPr>
          <p:cNvSpPr txBox="1"/>
          <p:nvPr/>
        </p:nvSpPr>
        <p:spPr>
          <a:xfrm>
            <a:off x="7570983" y="526574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B024-F817-DDE9-4619-19743C550BFE}"/>
              </a:ext>
            </a:extLst>
          </p:cNvPr>
          <p:cNvSpPr txBox="1"/>
          <p:nvPr/>
        </p:nvSpPr>
        <p:spPr>
          <a:xfrm>
            <a:off x="7570983" y="563604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58663E-6581-9A35-AA12-A30A1A8B26E0}"/>
              </a:ext>
            </a:extLst>
          </p:cNvPr>
          <p:cNvSpPr txBox="1"/>
          <p:nvPr/>
        </p:nvSpPr>
        <p:spPr>
          <a:xfrm>
            <a:off x="267474" y="3590958"/>
            <a:ext cx="1951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Dataset</a:t>
            </a:r>
            <a:endParaRPr lang="fr-FR" sz="2400" dirty="0"/>
          </a:p>
          <a:p>
            <a:r>
              <a:rPr lang="fr-FR" sz="2400" dirty="0"/>
              <a:t> = N partitions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5863D9DC-1717-07B7-601D-29F802FA86FE}"/>
              </a:ext>
            </a:extLst>
          </p:cNvPr>
          <p:cNvSpPr/>
          <p:nvPr/>
        </p:nvSpPr>
        <p:spPr>
          <a:xfrm>
            <a:off x="1954260" y="1185254"/>
            <a:ext cx="512838" cy="538965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202B1B2-6CB3-95B9-00BD-43D98B435101}"/>
              </a:ext>
            </a:extLst>
          </p:cNvPr>
          <p:cNvSpPr/>
          <p:nvPr/>
        </p:nvSpPr>
        <p:spPr>
          <a:xfrm>
            <a:off x="4895467" y="1355559"/>
            <a:ext cx="342585" cy="14259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C8DE6E-11C9-904D-D2A6-09BA12A6ACFA}"/>
              </a:ext>
            </a:extLst>
          </p:cNvPr>
          <p:cNvSpPr txBox="1"/>
          <p:nvPr/>
        </p:nvSpPr>
        <p:spPr>
          <a:xfrm>
            <a:off x="2708744" y="1644865"/>
            <a:ext cx="2374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Partition</a:t>
            </a:r>
          </a:p>
          <a:p>
            <a:r>
              <a:rPr lang="fr-FR" sz="2400" dirty="0"/>
              <a:t>  = p  </a:t>
            </a:r>
            <a:r>
              <a:rPr lang="fr-FR" sz="2400" dirty="0" err="1"/>
              <a:t>rows</a:t>
            </a:r>
            <a:endParaRPr lang="fr-FR" sz="2400" dirty="0"/>
          </a:p>
          <a:p>
            <a:r>
              <a:rPr lang="fr-FR" sz="2400" dirty="0"/>
              <a:t> (p1 != p2 != ..</a:t>
            </a:r>
            <a:r>
              <a:rPr lang="fr-FR" sz="2400" dirty="0" err="1"/>
              <a:t>pN</a:t>
            </a:r>
            <a:r>
              <a:rPr lang="fr-FR" sz="2400" dirty="0"/>
              <a:t>)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31CFED9D-091C-6935-379C-23BE7B88640B}"/>
              </a:ext>
            </a:extLst>
          </p:cNvPr>
          <p:cNvSpPr/>
          <p:nvPr/>
        </p:nvSpPr>
        <p:spPr>
          <a:xfrm>
            <a:off x="5910905" y="1618412"/>
            <a:ext cx="296297" cy="4124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8903DB6-105A-3524-ADAE-25EC299ED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977091"/>
              </p:ext>
            </p:extLst>
          </p:nvPr>
        </p:nvGraphicFramePr>
        <p:xfrm>
          <a:off x="7583435" y="436033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58903DB6-105A-3524-ADAE-25EC299ED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36033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7470F9A-730B-C914-7658-0E7993BE7EFE}"/>
              </a:ext>
            </a:extLst>
          </p:cNvPr>
          <p:cNvSpPr txBox="1"/>
          <p:nvPr/>
        </p:nvSpPr>
        <p:spPr>
          <a:xfrm>
            <a:off x="7577505" y="4259021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D24CBB-A192-6DF8-5FEE-E9A8EBD306CD}"/>
              </a:ext>
            </a:extLst>
          </p:cNvPr>
          <p:cNvSpPr txBox="1"/>
          <p:nvPr/>
        </p:nvSpPr>
        <p:spPr>
          <a:xfrm>
            <a:off x="5259409" y="1569218"/>
            <a:ext cx="725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128406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2E6A-98BA-9BBC-0E69-3A904A46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73"/>
            <a:ext cx="10515600" cy="1325563"/>
          </a:xfrm>
        </p:spPr>
        <p:txBody>
          <a:bodyPr/>
          <a:lstStyle/>
          <a:p>
            <a:r>
              <a:rPr lang="fr-FR" dirty="0"/>
              <a:t>On Driver = </a:t>
            </a:r>
            <a:r>
              <a:rPr lang="fr-FR" dirty="0" err="1"/>
              <a:t>metadata</a:t>
            </a:r>
            <a:r>
              <a:rPr lang="fr-FR" dirty="0"/>
              <a:t> / on </a:t>
            </a:r>
            <a:r>
              <a:rPr lang="fr-FR" dirty="0" err="1"/>
              <a:t>Executor</a:t>
            </a:r>
            <a:r>
              <a:rPr lang="fr-FR" dirty="0"/>
              <a:t> = Datas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DEC035-5E65-2068-8F97-9EA02D2A9D71}"/>
              </a:ext>
            </a:extLst>
          </p:cNvPr>
          <p:cNvSpPr/>
          <p:nvPr/>
        </p:nvSpPr>
        <p:spPr>
          <a:xfrm>
            <a:off x="3099897" y="1216742"/>
            <a:ext cx="1533096" cy="511769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ACB39CD-B7B4-5A90-5C11-ADCED0F305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451125"/>
              </p:ext>
            </p:extLst>
          </p:nvPr>
        </p:nvGraphicFramePr>
        <p:xfrm>
          <a:off x="7148744" y="132156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ACB39CD-B7B4-5A90-5C11-ADCED0F305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132156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831ABC3-4E53-6AEF-01F5-C7FD1CCEA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729620"/>
              </p:ext>
            </p:extLst>
          </p:nvPr>
        </p:nvGraphicFramePr>
        <p:xfrm>
          <a:off x="7570984" y="164486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831ABC3-4E53-6AEF-01F5-C7FD1CCEA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164486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CF67EFC-DDA4-C429-C4CE-40C7979267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578560"/>
              </p:ext>
            </p:extLst>
          </p:nvPr>
        </p:nvGraphicFramePr>
        <p:xfrm>
          <a:off x="7570985" y="202248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CF67EFC-DDA4-C429-C4CE-40C7979267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202248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B01A100-19F7-2B18-A9CD-EF2493AC23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154879"/>
              </p:ext>
            </p:extLst>
          </p:nvPr>
        </p:nvGraphicFramePr>
        <p:xfrm>
          <a:off x="7583435" y="239550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B01A100-19F7-2B18-A9CD-EF2493AC23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239550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D803511-149D-8F88-3670-E9B822EF35AF}"/>
              </a:ext>
            </a:extLst>
          </p:cNvPr>
          <p:cNvSpPr txBox="1"/>
          <p:nvPr/>
        </p:nvSpPr>
        <p:spPr>
          <a:xfrm>
            <a:off x="7570983" y="154355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4E422-4A1E-7E59-CC57-1521F3D85E13}"/>
              </a:ext>
            </a:extLst>
          </p:cNvPr>
          <p:cNvSpPr txBox="1"/>
          <p:nvPr/>
        </p:nvSpPr>
        <p:spPr>
          <a:xfrm>
            <a:off x="7570983" y="191385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688D-8412-C4D3-B5D7-797CBA2B4D5B}"/>
              </a:ext>
            </a:extLst>
          </p:cNvPr>
          <p:cNvSpPr txBox="1"/>
          <p:nvPr/>
        </p:nvSpPr>
        <p:spPr>
          <a:xfrm>
            <a:off x="7577505" y="2294193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544ABDC-CB49-B01C-AAAA-D6D6EEF6C4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888509"/>
              </p:ext>
            </p:extLst>
          </p:nvPr>
        </p:nvGraphicFramePr>
        <p:xfrm>
          <a:off x="7148744" y="2973586"/>
          <a:ext cx="1949323" cy="19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544ABDC-CB49-B01C-AAAA-D6D6EEF6C4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2973586"/>
                        <a:ext cx="1949323" cy="199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B4075AA-E341-C351-D599-F24AE7564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967015"/>
              </p:ext>
            </p:extLst>
          </p:nvPr>
        </p:nvGraphicFramePr>
        <p:xfrm>
          <a:off x="7570984" y="3250388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B4075AA-E341-C351-D599-F24AE7564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3250388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4D69EE7-3CDE-93A6-B3B4-542823C94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669993"/>
              </p:ext>
            </p:extLst>
          </p:nvPr>
        </p:nvGraphicFramePr>
        <p:xfrm>
          <a:off x="7570985" y="362800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4D69EE7-3CDE-93A6-B3B4-542823C946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362800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D4BA560-AED4-76C6-5378-98D8DB0F2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13929"/>
              </p:ext>
            </p:extLst>
          </p:nvPr>
        </p:nvGraphicFramePr>
        <p:xfrm>
          <a:off x="7583435" y="4001027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D4BA560-AED4-76C6-5378-98D8DB0F2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001027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0368548-30E4-DA35-73B0-2C2D27E06C6D}"/>
              </a:ext>
            </a:extLst>
          </p:cNvPr>
          <p:cNvSpPr txBox="1"/>
          <p:nvPr/>
        </p:nvSpPr>
        <p:spPr>
          <a:xfrm>
            <a:off x="7570983" y="3149077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64293C-FE84-A09F-56CF-B6FD802AA95E}"/>
              </a:ext>
            </a:extLst>
          </p:cNvPr>
          <p:cNvSpPr txBox="1"/>
          <p:nvPr/>
        </p:nvSpPr>
        <p:spPr>
          <a:xfrm>
            <a:off x="7570983" y="3519376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07852-CF29-BB98-C437-8F5AA1D45741}"/>
              </a:ext>
            </a:extLst>
          </p:cNvPr>
          <p:cNvSpPr txBox="1"/>
          <p:nvPr/>
        </p:nvSpPr>
        <p:spPr>
          <a:xfrm>
            <a:off x="7577505" y="3899716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58BBF1A1-B48A-46EB-6D82-C2A20E180E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251553"/>
              </p:ext>
            </p:extLst>
          </p:nvPr>
        </p:nvGraphicFramePr>
        <p:xfrm>
          <a:off x="7148744" y="5030577"/>
          <a:ext cx="1949323" cy="123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58BBF1A1-B48A-46EB-6D82-C2A20E180E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744" y="5030577"/>
                        <a:ext cx="1949323" cy="1239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1FCF786-B515-ED7E-A373-7489550A9A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066035"/>
              </p:ext>
            </p:extLst>
          </p:nvPr>
        </p:nvGraphicFramePr>
        <p:xfrm>
          <a:off x="7570984" y="536705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1FCF786-B515-ED7E-A373-7489550A9A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4" y="536705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9138215-D5C3-A1FF-995C-CB847B285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95981"/>
              </p:ext>
            </p:extLst>
          </p:nvPr>
        </p:nvGraphicFramePr>
        <p:xfrm>
          <a:off x="7570985" y="57446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29138215-D5C3-A1FF-995C-CB847B285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0985" y="57446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126B036-69D3-40BC-15D4-427D463E2590}"/>
              </a:ext>
            </a:extLst>
          </p:cNvPr>
          <p:cNvSpPr txBox="1"/>
          <p:nvPr/>
        </p:nvSpPr>
        <p:spPr>
          <a:xfrm>
            <a:off x="7570983" y="526574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4850E-E9C2-268C-8E66-DE2BB51003E1}"/>
              </a:ext>
            </a:extLst>
          </p:cNvPr>
          <p:cNvSpPr txBox="1"/>
          <p:nvPr/>
        </p:nvSpPr>
        <p:spPr>
          <a:xfrm>
            <a:off x="7570983" y="563604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B6067A81-5CB9-0204-B8DC-A6EC445967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601078"/>
              </p:ext>
            </p:extLst>
          </p:nvPr>
        </p:nvGraphicFramePr>
        <p:xfrm>
          <a:off x="7583435" y="436033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B6067A81-5CB9-0204-B8DC-A6EC445967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435" y="436033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B564E9-EBB5-818C-5282-7795088633AC}"/>
              </a:ext>
            </a:extLst>
          </p:cNvPr>
          <p:cNvSpPr txBox="1"/>
          <p:nvPr/>
        </p:nvSpPr>
        <p:spPr>
          <a:xfrm>
            <a:off x="7577505" y="4259021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40F3F041-F83A-AC1A-6B6F-F1DB7BB2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115019"/>
              </p:ext>
            </p:extLst>
          </p:nvPr>
        </p:nvGraphicFramePr>
        <p:xfrm>
          <a:off x="3395824" y="1988904"/>
          <a:ext cx="1020127" cy="81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40F3F041-F83A-AC1A-6B6F-F1DB7BB21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5824" y="1988904"/>
                        <a:ext cx="1020127" cy="813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774230-3635-E953-60AF-3FB01C944F1A}"/>
              </a:ext>
            </a:extLst>
          </p:cNvPr>
          <p:cNvCxnSpPr>
            <a:cxnSpLocks/>
          </p:cNvCxnSpPr>
          <p:nvPr/>
        </p:nvCxnSpPr>
        <p:spPr>
          <a:xfrm flipV="1">
            <a:off x="4342304" y="1460184"/>
            <a:ext cx="2768177" cy="1036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279CD59-0081-4C70-EC5F-C0A4C0F6F720}"/>
              </a:ext>
            </a:extLst>
          </p:cNvPr>
          <p:cNvSpPr txBox="1"/>
          <p:nvPr/>
        </p:nvSpPr>
        <p:spPr>
          <a:xfrm>
            <a:off x="3429922" y="2059129"/>
            <a:ext cx="937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</a:t>
            </a:r>
          </a:p>
          <a:p>
            <a:r>
              <a:rPr lang="fr-FR" dirty="0"/>
              <a:t>location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1A680C9-258E-07B9-474E-B85484F77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725312"/>
              </p:ext>
            </p:extLst>
          </p:nvPr>
        </p:nvGraphicFramePr>
        <p:xfrm>
          <a:off x="3395824" y="3472875"/>
          <a:ext cx="1020127" cy="81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31A680C9-258E-07B9-474E-B85484F77B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5824" y="3472875"/>
                        <a:ext cx="1020127" cy="813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7AD2F3A7-F1F8-4BA8-D88D-5B4C8CBB8809}"/>
              </a:ext>
            </a:extLst>
          </p:cNvPr>
          <p:cNvSpPr txBox="1"/>
          <p:nvPr/>
        </p:nvSpPr>
        <p:spPr>
          <a:xfrm>
            <a:off x="3429922" y="3543100"/>
            <a:ext cx="937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</a:t>
            </a:r>
          </a:p>
          <a:p>
            <a:r>
              <a:rPr lang="fr-FR" dirty="0"/>
              <a:t>location</a:t>
            </a: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FA845B1-6D1D-D8B7-FBDB-BC85AA5FF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932203"/>
              </p:ext>
            </p:extLst>
          </p:nvPr>
        </p:nvGraphicFramePr>
        <p:xfrm>
          <a:off x="3395824" y="5030577"/>
          <a:ext cx="1020127" cy="81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FA845B1-6D1D-D8B7-FBDB-BC85AA5FFF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5824" y="5030577"/>
                        <a:ext cx="1020127" cy="813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110D0689-80B8-0755-C8B2-E7F0B6972B93}"/>
              </a:ext>
            </a:extLst>
          </p:cNvPr>
          <p:cNvSpPr txBox="1"/>
          <p:nvPr/>
        </p:nvSpPr>
        <p:spPr>
          <a:xfrm>
            <a:off x="3429922" y="5100802"/>
            <a:ext cx="937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</a:t>
            </a:r>
          </a:p>
          <a:p>
            <a:r>
              <a:rPr lang="fr-FR" dirty="0"/>
              <a:t>location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6D06E7-29D1-6250-F417-D1129599794E}"/>
              </a:ext>
            </a:extLst>
          </p:cNvPr>
          <p:cNvCxnSpPr>
            <a:cxnSpLocks/>
          </p:cNvCxnSpPr>
          <p:nvPr/>
        </p:nvCxnSpPr>
        <p:spPr>
          <a:xfrm>
            <a:off x="4303276" y="4014023"/>
            <a:ext cx="2768432" cy="990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75C526-BD48-07D5-68B0-1E86F37E1A0E}"/>
              </a:ext>
            </a:extLst>
          </p:cNvPr>
          <p:cNvCxnSpPr>
            <a:cxnSpLocks/>
          </p:cNvCxnSpPr>
          <p:nvPr/>
        </p:nvCxnSpPr>
        <p:spPr>
          <a:xfrm flipV="1">
            <a:off x="4303149" y="3034823"/>
            <a:ext cx="2768432" cy="25252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17A64FC-6D79-0AA7-146E-96E008D133C4}"/>
              </a:ext>
            </a:extLst>
          </p:cNvPr>
          <p:cNvSpPr txBox="1"/>
          <p:nvPr/>
        </p:nvSpPr>
        <p:spPr>
          <a:xfrm>
            <a:off x="2352926" y="6334432"/>
            <a:ext cx="3334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Dataset</a:t>
            </a:r>
            <a:r>
              <a:rPr lang="fr-FR" sz="2400" dirty="0"/>
              <a:t> on </a:t>
            </a:r>
            <a:r>
              <a:rPr lang="fr-FR" sz="2400" dirty="0" err="1"/>
              <a:t>spark</a:t>
            </a:r>
            <a:r>
              <a:rPr lang="fr-FR" sz="2400" dirty="0"/>
              <a:t>-driver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A26648-366D-E328-BB09-7E6F04D7E689}"/>
              </a:ext>
            </a:extLst>
          </p:cNvPr>
          <p:cNvSpPr txBox="1"/>
          <p:nvPr/>
        </p:nvSpPr>
        <p:spPr>
          <a:xfrm>
            <a:off x="6221920" y="6329849"/>
            <a:ext cx="5323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x Partitions (blocks) on </a:t>
            </a:r>
            <a:r>
              <a:rPr lang="fr-FR" sz="2400" dirty="0" err="1"/>
              <a:t>spark-executors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374502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2BA866-3311-9AA6-2DB2-3B349BE1E293}"/>
              </a:ext>
            </a:extLst>
          </p:cNvPr>
          <p:cNvSpPr/>
          <p:nvPr/>
        </p:nvSpPr>
        <p:spPr>
          <a:xfrm>
            <a:off x="1843314" y="3401968"/>
            <a:ext cx="1328856" cy="1124716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7FACAF7F-CDB0-8476-5729-C79DD569D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936068"/>
              </p:ext>
            </p:extLst>
          </p:nvPr>
        </p:nvGraphicFramePr>
        <p:xfrm>
          <a:off x="8594894" y="484473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7FACAF7F-CDB0-8476-5729-C79DD569D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94894" y="484473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C44581D-3D2D-24F2-EF39-DEC0827D586D}"/>
              </a:ext>
            </a:extLst>
          </p:cNvPr>
          <p:cNvSpPr txBox="1"/>
          <p:nvPr/>
        </p:nvSpPr>
        <p:spPr>
          <a:xfrm>
            <a:off x="8234739" y="4657406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217FC1-0491-4642-B14A-1EEDA2F1603A}"/>
              </a:ext>
            </a:extLst>
          </p:cNvPr>
          <p:cNvSpPr/>
          <p:nvPr/>
        </p:nvSpPr>
        <p:spPr>
          <a:xfrm>
            <a:off x="5183631" y="1548914"/>
            <a:ext cx="4088124" cy="217951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8D1D52-382A-AB7D-7B85-A3F744FD1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835304"/>
              </p:ext>
            </p:extLst>
          </p:nvPr>
        </p:nvGraphicFramePr>
        <p:xfrm>
          <a:off x="5532285" y="1848932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18D1D52-382A-AB7D-7B85-A3F744FD1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32285" y="1848932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E733F5F-8ADB-E35C-D901-1C0DF82F84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934537"/>
              </p:ext>
            </p:extLst>
          </p:nvPr>
        </p:nvGraphicFramePr>
        <p:xfrm>
          <a:off x="5954525" y="212573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E733F5F-8ADB-E35C-D901-1C0DF82F84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4525" y="212573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D3D9FE-338A-2563-5947-C3CBF072BB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466480"/>
              </p:ext>
            </p:extLst>
          </p:nvPr>
        </p:nvGraphicFramePr>
        <p:xfrm>
          <a:off x="5954526" y="2503350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8D3D9FE-338A-2563-5947-C3CBF072BB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4526" y="2503350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086054-8FFB-0341-50AC-459FFBB786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65656"/>
              </p:ext>
            </p:extLst>
          </p:nvPr>
        </p:nvGraphicFramePr>
        <p:xfrm>
          <a:off x="5966976" y="28763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2086054-8FFB-0341-50AC-459FFBB786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6976" y="28763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1B7D3B9-BE0C-1089-E1FA-863BEECAC833}"/>
              </a:ext>
            </a:extLst>
          </p:cNvPr>
          <p:cNvSpPr txBox="1"/>
          <p:nvPr/>
        </p:nvSpPr>
        <p:spPr>
          <a:xfrm>
            <a:off x="5954524" y="2024422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47CDE-0699-CAE2-55D4-D58D741F1D84}"/>
              </a:ext>
            </a:extLst>
          </p:cNvPr>
          <p:cNvSpPr txBox="1"/>
          <p:nvPr/>
        </p:nvSpPr>
        <p:spPr>
          <a:xfrm>
            <a:off x="5954524" y="2394721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23E60-A5EF-7FDA-271B-EFFFF0DA3258}"/>
              </a:ext>
            </a:extLst>
          </p:cNvPr>
          <p:cNvSpPr txBox="1"/>
          <p:nvPr/>
        </p:nvSpPr>
        <p:spPr>
          <a:xfrm>
            <a:off x="5961046" y="2775061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C457CB-17B0-ADA3-E5FA-0F511506A632}"/>
              </a:ext>
            </a:extLst>
          </p:cNvPr>
          <p:cNvSpPr/>
          <p:nvPr/>
        </p:nvSpPr>
        <p:spPr>
          <a:xfrm>
            <a:off x="5735002" y="2946102"/>
            <a:ext cx="4414696" cy="2230415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BB51D-7FC8-5F95-EF81-CC54AB4F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80" y="1751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… Partitions Distributed on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251A9-51E6-7BD0-6C99-F858894E2A8E}"/>
              </a:ext>
            </a:extLst>
          </p:cNvPr>
          <p:cNvSpPr txBox="1"/>
          <p:nvPr/>
        </p:nvSpPr>
        <p:spPr>
          <a:xfrm>
            <a:off x="503875" y="2652978"/>
            <a:ext cx="3497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Dataset</a:t>
            </a:r>
            <a:r>
              <a:rPr lang="fr-FR" sz="2400" dirty="0"/>
              <a:t>&lt;Row&gt;</a:t>
            </a:r>
          </a:p>
          <a:p>
            <a:r>
              <a:rPr lang="fr-FR" sz="2400" dirty="0"/>
              <a:t> = N « </a:t>
            </a:r>
            <a:r>
              <a:rPr lang="fr-FR" sz="2400" dirty="0" err="1"/>
              <a:t>views</a:t>
            </a:r>
            <a:r>
              <a:rPr lang="fr-FR" sz="2400" dirty="0"/>
              <a:t> » of partitions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1B907C6-B561-EF5F-DD2C-48F6E1131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244808"/>
              </p:ext>
            </p:extLst>
          </p:nvPr>
        </p:nvGraphicFramePr>
        <p:xfrm>
          <a:off x="2043570" y="3482228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1B907C6-B561-EF5F-DD2C-48F6E11314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3570" y="3482228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3547D6F-C039-B6C6-F11B-5C1F99DE28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344592"/>
              </p:ext>
            </p:extLst>
          </p:nvPr>
        </p:nvGraphicFramePr>
        <p:xfrm>
          <a:off x="2124206" y="3617994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3547D6F-C039-B6C6-F11B-5C1F99DE28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4206" y="3617994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B060260-0D35-5267-7361-9520BE168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631217"/>
              </p:ext>
            </p:extLst>
          </p:nvPr>
        </p:nvGraphicFramePr>
        <p:xfrm>
          <a:off x="2212130" y="3753760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1B060260-0D35-5267-7361-9520BE168F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12130" y="3753760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0EFB05-CD33-F247-B77C-7964DB07C69E}"/>
              </a:ext>
            </a:extLst>
          </p:cNvPr>
          <p:cNvSpPr/>
          <p:nvPr/>
        </p:nvSpPr>
        <p:spPr>
          <a:xfrm>
            <a:off x="538500" y="2122639"/>
            <a:ext cx="3423566" cy="2588381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D34C3CE-A34D-949A-1858-1CD256415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485276"/>
              </p:ext>
            </p:extLst>
          </p:nvPr>
        </p:nvGraphicFramePr>
        <p:xfrm>
          <a:off x="6528265" y="32843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1D34C3CE-A34D-949A-1858-1CD2564152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8265" y="32843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3C32983-F49A-1753-9F89-E8BE444A3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22678"/>
              </p:ext>
            </p:extLst>
          </p:nvPr>
        </p:nvGraphicFramePr>
        <p:xfrm>
          <a:off x="2304059" y="3883601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3C32983-F49A-1753-9F89-E8BE444A3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4059" y="3883601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315339E-DC9A-44D5-7F96-E2A698A0C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528312"/>
              </p:ext>
            </p:extLst>
          </p:nvPr>
        </p:nvGraphicFramePr>
        <p:xfrm>
          <a:off x="6950505" y="356115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315339E-DC9A-44D5-7F96-E2A698A0C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0505" y="356115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BA6553D-9967-F524-29AB-75EE041429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62387"/>
              </p:ext>
            </p:extLst>
          </p:nvPr>
        </p:nvGraphicFramePr>
        <p:xfrm>
          <a:off x="6950506" y="3938772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BA6553D-9967-F524-29AB-75EE041429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0506" y="3938772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77D43BD-AAD0-55C3-FF63-44E345C16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692663"/>
              </p:ext>
            </p:extLst>
          </p:nvPr>
        </p:nvGraphicFramePr>
        <p:xfrm>
          <a:off x="6962956" y="431179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A77D43BD-AAD0-55C3-FF63-44E345C16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62956" y="431179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6734E-04B3-7996-46DF-A327A9F44ACB}"/>
              </a:ext>
            </a:extLst>
          </p:cNvPr>
          <p:cNvSpPr txBox="1"/>
          <p:nvPr/>
        </p:nvSpPr>
        <p:spPr>
          <a:xfrm>
            <a:off x="6950504" y="3459844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B63F2-26D9-A6F2-ED69-9886DF84242C}"/>
              </a:ext>
            </a:extLst>
          </p:cNvPr>
          <p:cNvSpPr txBox="1"/>
          <p:nvPr/>
        </p:nvSpPr>
        <p:spPr>
          <a:xfrm>
            <a:off x="6950504" y="3830143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3CDF6-E24D-11FD-61E8-AEBE07587889}"/>
              </a:ext>
            </a:extLst>
          </p:cNvPr>
          <p:cNvSpPr txBox="1"/>
          <p:nvPr/>
        </p:nvSpPr>
        <p:spPr>
          <a:xfrm>
            <a:off x="6957026" y="4210483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61A428-6365-4F2B-DA30-E83D5294180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15207" y="3553760"/>
            <a:ext cx="4013058" cy="5075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D66C11-9D4E-0E56-23B5-28882D71637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808792" y="2625888"/>
            <a:ext cx="2723493" cy="13480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75F22D-C876-44D6-48D5-DDC11AEAEBFD}"/>
              </a:ext>
            </a:extLst>
          </p:cNvPr>
          <p:cNvCxnSpPr>
            <a:cxnSpLocks/>
          </p:cNvCxnSpPr>
          <p:nvPr/>
        </p:nvCxnSpPr>
        <p:spPr>
          <a:xfrm>
            <a:off x="2683767" y="3821417"/>
            <a:ext cx="4925512" cy="3697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4FC1D01B-17E7-13ED-9A34-50652A9C5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606785"/>
              </p:ext>
            </p:extLst>
          </p:nvPr>
        </p:nvGraphicFramePr>
        <p:xfrm>
          <a:off x="8018356" y="361156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4FC1D01B-17E7-13ED-9A34-50652A9C57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18356" y="361156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99F33456-B873-7478-6432-50DE9D6988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563923"/>
              </p:ext>
            </p:extLst>
          </p:nvPr>
        </p:nvGraphicFramePr>
        <p:xfrm>
          <a:off x="8440596" y="388836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99F33456-B873-7478-6432-50DE9D6988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40596" y="388836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495AE7F7-13BB-C623-CC8B-B63D4C59B875}"/>
              </a:ext>
            </a:extLst>
          </p:cNvPr>
          <p:cNvSpPr txBox="1"/>
          <p:nvPr/>
        </p:nvSpPr>
        <p:spPr>
          <a:xfrm>
            <a:off x="8440595" y="3787053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24426769-F2B3-E296-139D-6149627EAC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812701"/>
              </p:ext>
            </p:extLst>
          </p:nvPr>
        </p:nvGraphicFramePr>
        <p:xfrm>
          <a:off x="8563820" y="425488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24426769-F2B3-E296-139D-6149627EAC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63820" y="425488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E88080BD-976F-6327-97F6-A89343DCC676}"/>
              </a:ext>
            </a:extLst>
          </p:cNvPr>
          <p:cNvSpPr txBox="1"/>
          <p:nvPr/>
        </p:nvSpPr>
        <p:spPr>
          <a:xfrm>
            <a:off x="8563818" y="4146254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33284E-5A72-4731-0040-A8116DAADC55}"/>
              </a:ext>
            </a:extLst>
          </p:cNvPr>
          <p:cNvSpPr/>
          <p:nvPr/>
        </p:nvSpPr>
        <p:spPr>
          <a:xfrm>
            <a:off x="7256934" y="4272269"/>
            <a:ext cx="4414696" cy="2230415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5A2ACB0F-D19B-8863-C81B-6AA21E773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62594"/>
              </p:ext>
            </p:extLst>
          </p:nvPr>
        </p:nvGraphicFramePr>
        <p:xfrm>
          <a:off x="8073534" y="4594249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5A2ACB0F-D19B-8863-C81B-6AA21E773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73534" y="4594249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7D37898F-AD76-96CE-ED45-463B2567D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13844"/>
              </p:ext>
            </p:extLst>
          </p:nvPr>
        </p:nvGraphicFramePr>
        <p:xfrm>
          <a:off x="8495774" y="4871050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7D37898F-AD76-96CE-ED45-463B2567D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95774" y="4871050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181CA6E5-9E25-20DE-241F-F4DAB7E1E2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717038"/>
              </p:ext>
            </p:extLst>
          </p:nvPr>
        </p:nvGraphicFramePr>
        <p:xfrm>
          <a:off x="8495775" y="5248667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181CA6E5-9E25-20DE-241F-F4DAB7E1E2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95775" y="5248667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E8FFD29B-3E8F-4C0C-189F-11450A4D0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04797"/>
              </p:ext>
            </p:extLst>
          </p:nvPr>
        </p:nvGraphicFramePr>
        <p:xfrm>
          <a:off x="8508225" y="5621689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E8FFD29B-3E8F-4C0C-189F-11450A4D0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8225" y="5621689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5E6C492-4CA5-FF26-0DF6-1C2B7AD621C7}"/>
              </a:ext>
            </a:extLst>
          </p:cNvPr>
          <p:cNvSpPr txBox="1"/>
          <p:nvPr/>
        </p:nvSpPr>
        <p:spPr>
          <a:xfrm>
            <a:off x="8488186" y="4785796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DEA861-E06F-D5D3-D5C5-CBCE00167BA8}"/>
              </a:ext>
            </a:extLst>
          </p:cNvPr>
          <p:cNvSpPr txBox="1"/>
          <p:nvPr/>
        </p:nvSpPr>
        <p:spPr>
          <a:xfrm>
            <a:off x="8495773" y="5140038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6F34C2-FD4D-C9B2-A492-F131E627D970}"/>
              </a:ext>
            </a:extLst>
          </p:cNvPr>
          <p:cNvSpPr txBox="1"/>
          <p:nvPr/>
        </p:nvSpPr>
        <p:spPr>
          <a:xfrm>
            <a:off x="8502295" y="5520378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B58B98CC-989A-83F6-8689-51973FA11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671318"/>
              </p:ext>
            </p:extLst>
          </p:nvPr>
        </p:nvGraphicFramePr>
        <p:xfrm>
          <a:off x="2456459" y="4036001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B58B98CC-989A-83F6-8689-51973FA11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6459" y="4036001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16A17D-C5A5-F501-A228-AFAB55CD92DA}"/>
              </a:ext>
            </a:extLst>
          </p:cNvPr>
          <p:cNvCxnSpPr>
            <a:cxnSpLocks/>
          </p:cNvCxnSpPr>
          <p:nvPr/>
        </p:nvCxnSpPr>
        <p:spPr>
          <a:xfrm>
            <a:off x="2911076" y="4188366"/>
            <a:ext cx="5116097" cy="10259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BD244C6-909A-E836-09CC-4A6D4AF2D2A4}"/>
              </a:ext>
            </a:extLst>
          </p:cNvPr>
          <p:cNvCxnSpPr>
            <a:cxnSpLocks/>
          </p:cNvCxnSpPr>
          <p:nvPr/>
        </p:nvCxnSpPr>
        <p:spPr>
          <a:xfrm>
            <a:off x="2657252" y="3738619"/>
            <a:ext cx="6947364" cy="16609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F04909ED-49EF-C937-5135-F9F69F55B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588963"/>
              </p:ext>
            </p:extLst>
          </p:nvPr>
        </p:nvGraphicFramePr>
        <p:xfrm>
          <a:off x="9635691" y="4839403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F04909ED-49EF-C937-5135-F9F69F55B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35691" y="4839403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91639543-E5AC-7B8D-AF51-2A5EB1FC6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301239"/>
              </p:ext>
            </p:extLst>
          </p:nvPr>
        </p:nvGraphicFramePr>
        <p:xfrm>
          <a:off x="10057931" y="5116204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91639543-E5AC-7B8D-AF51-2A5EB1FC6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57931" y="5116204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C0AE02E3-04D0-2C20-A241-B16000A10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132724"/>
              </p:ext>
            </p:extLst>
          </p:nvPr>
        </p:nvGraphicFramePr>
        <p:xfrm>
          <a:off x="10057932" y="5493821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C0AE02E3-04D0-2C20-A241-B16000A107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57932" y="5493821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15FBA3C3-0A26-A40C-9A50-4DA7519F8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902765"/>
              </p:ext>
            </p:extLst>
          </p:nvPr>
        </p:nvGraphicFramePr>
        <p:xfrm>
          <a:off x="10070382" y="586684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15FBA3C3-0A26-A40C-9A50-4DA7519F8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70382" y="586684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00456653-5FE2-CD9F-35EB-784A93357CAB}"/>
              </a:ext>
            </a:extLst>
          </p:cNvPr>
          <p:cNvSpPr txBox="1"/>
          <p:nvPr/>
        </p:nvSpPr>
        <p:spPr>
          <a:xfrm>
            <a:off x="10057930" y="5014893"/>
            <a:ext cx="9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9490B5-8C56-61E9-F800-9171E6DF476B}"/>
              </a:ext>
            </a:extLst>
          </p:cNvPr>
          <p:cNvSpPr txBox="1"/>
          <p:nvPr/>
        </p:nvSpPr>
        <p:spPr>
          <a:xfrm>
            <a:off x="10057930" y="5385192"/>
            <a:ext cx="8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3C0AAC-AA7C-F594-8911-B8CA1ED34210}"/>
              </a:ext>
            </a:extLst>
          </p:cNvPr>
          <p:cNvSpPr txBox="1"/>
          <p:nvPr/>
        </p:nvSpPr>
        <p:spPr>
          <a:xfrm>
            <a:off x="10064452" y="5765532"/>
            <a:ext cx="6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F530B21-A259-741C-8D28-F2D4719964A3}"/>
              </a:ext>
            </a:extLst>
          </p:cNvPr>
          <p:cNvSpPr txBox="1"/>
          <p:nvPr/>
        </p:nvSpPr>
        <p:spPr>
          <a:xfrm>
            <a:off x="989426" y="2076857"/>
            <a:ext cx="278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Driver</a:t>
            </a:r>
            <a:r>
              <a:rPr lang="fr-FR" sz="2400" dirty="0"/>
              <a:t> (JVM process)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03544B-5017-AD62-6EA3-582DFE32B141}"/>
              </a:ext>
            </a:extLst>
          </p:cNvPr>
          <p:cNvSpPr txBox="1"/>
          <p:nvPr/>
        </p:nvSpPr>
        <p:spPr>
          <a:xfrm>
            <a:off x="5673309" y="1436928"/>
            <a:ext cx="333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1</a:t>
            </a:r>
            <a:r>
              <a:rPr lang="fr-FR" sz="2400" dirty="0"/>
              <a:t> (JVM process)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B1E69F-9E4B-0A84-8C9A-54467EB18D2E}"/>
              </a:ext>
            </a:extLst>
          </p:cNvPr>
          <p:cNvSpPr txBox="1"/>
          <p:nvPr/>
        </p:nvSpPr>
        <p:spPr>
          <a:xfrm>
            <a:off x="6363532" y="2861047"/>
            <a:ext cx="333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2</a:t>
            </a:r>
            <a:r>
              <a:rPr lang="fr-FR" sz="2400" dirty="0"/>
              <a:t> (JVM process)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3A6953-0588-A541-4F5F-FF67C209F2B3}"/>
              </a:ext>
            </a:extLst>
          </p:cNvPr>
          <p:cNvSpPr txBox="1"/>
          <p:nvPr/>
        </p:nvSpPr>
        <p:spPr>
          <a:xfrm>
            <a:off x="7982499" y="4189616"/>
            <a:ext cx="333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3</a:t>
            </a:r>
            <a:r>
              <a:rPr lang="fr-FR" sz="2400" dirty="0"/>
              <a:t> (JVM process)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47EDA1E4-E6EB-DBE0-3F5F-C15AF5824646}"/>
              </a:ext>
            </a:extLst>
          </p:cNvPr>
          <p:cNvSpPr/>
          <p:nvPr/>
        </p:nvSpPr>
        <p:spPr>
          <a:xfrm rot="16200000">
            <a:off x="2254081" y="4799222"/>
            <a:ext cx="461638" cy="344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BF0843-CCDE-53C3-49D5-C68DC699FB0F}"/>
              </a:ext>
            </a:extLst>
          </p:cNvPr>
          <p:cNvSpPr txBox="1"/>
          <p:nvPr/>
        </p:nvSpPr>
        <p:spPr>
          <a:xfrm>
            <a:off x="1139720" y="5349716"/>
            <a:ext cx="338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data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 err="1"/>
              <a:t>Only</a:t>
            </a:r>
            <a:r>
              <a:rPr lang="fr-FR" dirty="0"/>
              <a:t> « location » info of partitions</a:t>
            </a:r>
          </a:p>
        </p:txBody>
      </p:sp>
    </p:spTree>
    <p:extLst>
      <p:ext uri="{BB962C8B-B14F-4D97-AF65-F5344CB8AC3E}">
        <p14:creationId xmlns:p14="http://schemas.microsoft.com/office/powerpoint/2010/main" val="123187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A2FD-FFA1-1D28-F7A6-3D3C0836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87"/>
            <a:ext cx="10831286" cy="119741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 </a:t>
            </a:r>
            <a:r>
              <a:rPr lang="fr-FR" dirty="0" err="1"/>
              <a:t>inmemoryList</a:t>
            </a:r>
            <a:r>
              <a:rPr lang="fr-FR" dirty="0"/>
              <a:t> )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serialize</a:t>
            </a:r>
            <a:r>
              <a:rPr lang="fr-FR" dirty="0"/>
              <a:t> (</a:t>
            </a:r>
            <a:r>
              <a:rPr lang="fr-FR" dirty="0" err="1"/>
              <a:t>send</a:t>
            </a:r>
            <a:r>
              <a:rPr lang="fr-FR" dirty="0"/>
              <a:t>) data to </a:t>
            </a:r>
            <a:r>
              <a:rPr lang="fr-FR" dirty="0" err="1"/>
              <a:t>Executors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B11707-EE9E-9690-5D99-B83215227E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6997" y="2338831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0B11707-EE9E-9690-5D99-B83215227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6997" y="2338831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838B2B-62B1-B152-051A-B6BB86BFCB73}"/>
              </a:ext>
            </a:extLst>
          </p:cNvPr>
          <p:cNvSpPr txBox="1"/>
          <p:nvPr/>
        </p:nvSpPr>
        <p:spPr>
          <a:xfrm>
            <a:off x="3690027" y="227296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6466896-3653-3A8C-5AA0-AE75238E5D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7396" y="2761229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6466896-3653-3A8C-5AA0-AE75238E5D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67396" y="2761229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F103DF-8260-75F4-6CAA-52411C01B557}"/>
              </a:ext>
            </a:extLst>
          </p:cNvPr>
          <p:cNvSpPr txBox="1"/>
          <p:nvPr/>
        </p:nvSpPr>
        <p:spPr>
          <a:xfrm>
            <a:off x="3680426" y="269536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90211D4-69A8-E8E3-09F4-C3A2E66FC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6997" y="3168490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90211D4-69A8-E8E3-09F4-C3A2E66FC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6997" y="3168490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EFA3C2-D101-207E-789A-3AA297664730}"/>
              </a:ext>
            </a:extLst>
          </p:cNvPr>
          <p:cNvSpPr txBox="1"/>
          <p:nvPr/>
        </p:nvSpPr>
        <p:spPr>
          <a:xfrm>
            <a:off x="3690027" y="310262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50A8461-2D77-F776-BC90-195F6DA0DA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4114" y="3585957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0A8461-2D77-F776-BC90-195F6DA0D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4114" y="3585957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CD8DCD-E996-12E4-2C25-3E69A86A9AED}"/>
              </a:ext>
            </a:extLst>
          </p:cNvPr>
          <p:cNvSpPr txBox="1"/>
          <p:nvPr/>
        </p:nvSpPr>
        <p:spPr>
          <a:xfrm>
            <a:off x="3687144" y="352009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Object[3]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FB99EB3-4EB5-4B09-FECF-1E43F44DAD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4114" y="422579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5FB99EB3-4EB5-4B09-FECF-1E43F44DAD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4114" y="422579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3F1A75D-802B-F0F4-8C4F-D4525BA06E69}"/>
              </a:ext>
            </a:extLst>
          </p:cNvPr>
          <p:cNvSpPr txBox="1"/>
          <p:nvPr/>
        </p:nvSpPr>
        <p:spPr>
          <a:xfrm>
            <a:off x="3687144" y="415993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Object[N]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521FD9-8C04-DA42-05E6-23CA352871A3}"/>
              </a:ext>
            </a:extLst>
          </p:cNvPr>
          <p:cNvSpPr/>
          <p:nvPr/>
        </p:nvSpPr>
        <p:spPr>
          <a:xfrm>
            <a:off x="667666" y="1964293"/>
            <a:ext cx="4233333" cy="409061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7C1F836-EFFD-AE4C-4068-7B1806DA5ADF}"/>
              </a:ext>
            </a:extLst>
          </p:cNvPr>
          <p:cNvSpPr/>
          <p:nvPr/>
        </p:nvSpPr>
        <p:spPr>
          <a:xfrm>
            <a:off x="1858809" y="2049722"/>
            <a:ext cx="188094" cy="267954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8FFCAE-5FE7-554E-7396-1574FA3EDA9B}"/>
              </a:ext>
            </a:extLst>
          </p:cNvPr>
          <p:cNvSpPr txBox="1"/>
          <p:nvPr/>
        </p:nvSpPr>
        <p:spPr>
          <a:xfrm>
            <a:off x="749914" y="3038107"/>
            <a:ext cx="1279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Before</a:t>
            </a:r>
            <a:r>
              <a:rPr lang="fr-FR" dirty="0"/>
              <a:t> :</a:t>
            </a:r>
          </a:p>
          <a:p>
            <a:r>
              <a:rPr lang="fr-FR" dirty="0"/>
              <a:t>In-memory </a:t>
            </a:r>
          </a:p>
          <a:p>
            <a:r>
              <a:rPr lang="fr-FR" dirty="0" err="1"/>
              <a:t>objects</a:t>
            </a:r>
            <a:endParaRPr lang="fr-FR" dirty="0"/>
          </a:p>
          <a:p>
            <a:r>
              <a:rPr lang="fr-FR" dirty="0"/>
              <a:t>On Driver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7EADB4AE-DDDB-A7F4-1A23-9E6E9834CA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9386" y="2102269"/>
          <a:ext cx="1450745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7EADB4AE-DDDB-A7F4-1A23-9E6E9834CA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9386" y="2102269"/>
                        <a:ext cx="1450745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575A620-1020-624D-249B-962B82712CA5}"/>
              </a:ext>
            </a:extLst>
          </p:cNvPr>
          <p:cNvSpPr txBox="1"/>
          <p:nvPr/>
        </p:nvSpPr>
        <p:spPr>
          <a:xfrm>
            <a:off x="2172417" y="2036405"/>
            <a:ext cx="134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List&lt;Object&gt;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069B88-49E3-B44A-6C55-D1A9AAED7CA1}"/>
              </a:ext>
            </a:extLst>
          </p:cNvPr>
          <p:cNvCxnSpPr>
            <a:cxnSpLocks/>
          </p:cNvCxnSpPr>
          <p:nvPr/>
        </p:nvCxnSpPr>
        <p:spPr>
          <a:xfrm>
            <a:off x="2994790" y="2480747"/>
            <a:ext cx="515341" cy="955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ABF660-FA4C-EC26-11A3-79A1A3E74E2B}"/>
              </a:ext>
            </a:extLst>
          </p:cNvPr>
          <p:cNvCxnSpPr>
            <a:cxnSpLocks/>
          </p:cNvCxnSpPr>
          <p:nvPr/>
        </p:nvCxnSpPr>
        <p:spPr>
          <a:xfrm>
            <a:off x="2994790" y="2527931"/>
            <a:ext cx="469295" cy="3725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4E5C2A-57DC-7929-9342-912B937BB682}"/>
              </a:ext>
            </a:extLst>
          </p:cNvPr>
          <p:cNvCxnSpPr>
            <a:cxnSpLocks/>
          </p:cNvCxnSpPr>
          <p:nvPr/>
        </p:nvCxnSpPr>
        <p:spPr>
          <a:xfrm>
            <a:off x="2994790" y="2576312"/>
            <a:ext cx="526714" cy="7257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9E2E9-24DF-6375-F30E-AB68EE511360}"/>
              </a:ext>
            </a:extLst>
          </p:cNvPr>
          <p:cNvCxnSpPr>
            <a:cxnSpLocks/>
          </p:cNvCxnSpPr>
          <p:nvPr/>
        </p:nvCxnSpPr>
        <p:spPr>
          <a:xfrm>
            <a:off x="2994790" y="2642299"/>
            <a:ext cx="526714" cy="11145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F39382-60A3-AE61-FA7A-1D814916BE6A}"/>
              </a:ext>
            </a:extLst>
          </p:cNvPr>
          <p:cNvCxnSpPr>
            <a:cxnSpLocks/>
          </p:cNvCxnSpPr>
          <p:nvPr/>
        </p:nvCxnSpPr>
        <p:spPr>
          <a:xfrm>
            <a:off x="2960923" y="2642299"/>
            <a:ext cx="560581" cy="1263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EFA236-24AA-1676-D610-0043B4B78D8B}"/>
              </a:ext>
            </a:extLst>
          </p:cNvPr>
          <p:cNvCxnSpPr>
            <a:cxnSpLocks/>
          </p:cNvCxnSpPr>
          <p:nvPr/>
        </p:nvCxnSpPr>
        <p:spPr>
          <a:xfrm>
            <a:off x="2912542" y="2576312"/>
            <a:ext cx="608962" cy="17900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23A756F-748C-3CF7-244F-79DCC3DAA3D5}"/>
              </a:ext>
            </a:extLst>
          </p:cNvPr>
          <p:cNvSpPr/>
          <p:nvPr/>
        </p:nvSpPr>
        <p:spPr>
          <a:xfrm rot="20231836">
            <a:off x="5107516" y="2152106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A538DCCE-42A7-1626-D5DE-493361DE4AA4}"/>
              </a:ext>
            </a:extLst>
          </p:cNvPr>
          <p:cNvSpPr/>
          <p:nvPr/>
        </p:nvSpPr>
        <p:spPr>
          <a:xfrm rot="2484295">
            <a:off x="5106522" y="3074058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E9CF827-E352-9D3A-7DDB-20A1EFAD380F}"/>
              </a:ext>
            </a:extLst>
          </p:cNvPr>
          <p:cNvSpPr/>
          <p:nvPr/>
        </p:nvSpPr>
        <p:spPr>
          <a:xfrm rot="19512590">
            <a:off x="5128337" y="3000305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6D0FB03-5F28-985F-9025-74191EB7E59C}"/>
              </a:ext>
            </a:extLst>
          </p:cNvPr>
          <p:cNvSpPr/>
          <p:nvPr/>
        </p:nvSpPr>
        <p:spPr>
          <a:xfrm rot="423792">
            <a:off x="5193402" y="4399297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8FC1ACE-3504-7184-2D25-C819D0C8231F}"/>
              </a:ext>
            </a:extLst>
          </p:cNvPr>
          <p:cNvSpPr/>
          <p:nvPr/>
        </p:nvSpPr>
        <p:spPr>
          <a:xfrm rot="20753104">
            <a:off x="5193400" y="3833115"/>
            <a:ext cx="968444" cy="278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D653F4-4A4B-E2A8-82B4-D548EAEF57A4}"/>
              </a:ext>
            </a:extLst>
          </p:cNvPr>
          <p:cNvSpPr/>
          <p:nvPr/>
        </p:nvSpPr>
        <p:spPr>
          <a:xfrm>
            <a:off x="2684049" y="5021270"/>
            <a:ext cx="883347" cy="6737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B4C3654B-426D-BDF1-3272-8CAAB58368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7587" y="5107356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994840" imgH="2434680" progId="PBrush">
                  <p:embed/>
                </p:oleObj>
              </mc:Choice>
              <mc:Fallback>
                <p:oleObj name="Bitmap Image" r:id="rId6" imgW="2994840" imgH="243468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B4C3654B-426D-BDF1-3272-8CAAB5836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77587" y="5107356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E4A0724D-B481-9DF4-6669-8A165B9B06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8223" y="5243122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994840" imgH="2434680" progId="PBrush">
                  <p:embed/>
                </p:oleObj>
              </mc:Choice>
              <mc:Fallback>
                <p:oleObj name="Bitmap Image" r:id="rId6" imgW="2994840" imgH="243468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E4A0724D-B481-9DF4-6669-8A165B9B0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58223" y="5243122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Left Brace 49">
            <a:extLst>
              <a:ext uri="{FF2B5EF4-FFF2-40B4-BE49-F238E27FC236}">
                <a16:creationId xmlns:a16="http://schemas.microsoft.com/office/drawing/2014/main" id="{F2813532-5D7A-5E54-43F9-FEB1298ACC45}"/>
              </a:ext>
            </a:extLst>
          </p:cNvPr>
          <p:cNvSpPr/>
          <p:nvPr/>
        </p:nvSpPr>
        <p:spPr>
          <a:xfrm>
            <a:off x="1840888" y="4925969"/>
            <a:ext cx="218498" cy="102757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023849C-B2FA-3082-1371-F57096F3A72D}"/>
              </a:ext>
            </a:extLst>
          </p:cNvPr>
          <p:cNvSpPr/>
          <p:nvPr/>
        </p:nvSpPr>
        <p:spPr>
          <a:xfrm>
            <a:off x="2664844" y="4689038"/>
            <a:ext cx="981907" cy="266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DF7F9F-8E7B-72A3-BA53-7C31C53FBAEA}"/>
              </a:ext>
            </a:extLst>
          </p:cNvPr>
          <p:cNvSpPr txBox="1"/>
          <p:nvPr/>
        </p:nvSpPr>
        <p:spPr>
          <a:xfrm>
            <a:off x="767835" y="4876763"/>
            <a:ext cx="992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:</a:t>
            </a:r>
          </a:p>
          <a:p>
            <a:r>
              <a:rPr lang="fr-FR" dirty="0"/>
              <a:t>Partition</a:t>
            </a:r>
          </a:p>
          <a:p>
            <a:r>
              <a:rPr lang="fr-FR" dirty="0"/>
              <a:t> infos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8432F66-8B91-1EE4-16DD-F159EC002C95}"/>
              </a:ext>
            </a:extLst>
          </p:cNvPr>
          <p:cNvCxnSpPr>
            <a:cxnSpLocks/>
          </p:cNvCxnSpPr>
          <p:nvPr/>
        </p:nvCxnSpPr>
        <p:spPr>
          <a:xfrm flipV="1">
            <a:off x="3362778" y="2612157"/>
            <a:ext cx="4986092" cy="2566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D5B130-1B22-391A-7ED7-F923193EED67}"/>
              </a:ext>
            </a:extLst>
          </p:cNvPr>
          <p:cNvCxnSpPr>
            <a:cxnSpLocks/>
          </p:cNvCxnSpPr>
          <p:nvPr/>
        </p:nvCxnSpPr>
        <p:spPr>
          <a:xfrm flipV="1">
            <a:off x="3432992" y="5400515"/>
            <a:ext cx="5035147" cy="366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46FFF23-0448-812F-DAAF-32E1501775A0}"/>
              </a:ext>
            </a:extLst>
          </p:cNvPr>
          <p:cNvSpPr/>
          <p:nvPr/>
        </p:nvSpPr>
        <p:spPr>
          <a:xfrm>
            <a:off x="7395535" y="1659644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E6A6C4E-8BA1-46C9-99AE-673275A5F90E}"/>
              </a:ext>
            </a:extLst>
          </p:cNvPr>
          <p:cNvSpPr/>
          <p:nvPr/>
        </p:nvSpPr>
        <p:spPr>
          <a:xfrm>
            <a:off x="7359926" y="4194776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675BE416-1AA5-E712-7860-A921CDCCE2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3214" y="1796608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2994840" imgH="2434680" progId="PBrush">
                  <p:embed/>
                </p:oleObj>
              </mc:Choice>
              <mc:Fallback>
                <p:oleObj name="Bitmap Image" r:id="rId8" imgW="2994840" imgH="243468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675BE416-1AA5-E712-7860-A921CDCCE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3214" y="1796608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C0918E41-0123-12BC-585E-691CE3CC87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219260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C0918E41-0123-12BC-585E-691CE3CC87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6885" y="219260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16EF4BFD-4B38-B811-D4E8-67276C14E288}"/>
              </a:ext>
            </a:extLst>
          </p:cNvPr>
          <p:cNvSpPr txBox="1"/>
          <p:nvPr/>
        </p:nvSpPr>
        <p:spPr>
          <a:xfrm>
            <a:off x="8929915" y="212674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394DC0F6-941E-DC3D-69EA-41660AA8E7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07284" y="2615004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394DC0F6-941E-DC3D-69EA-41660AA8E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07284" y="2615004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F21C153E-8776-D174-91F8-5D53703045F8}"/>
              </a:ext>
            </a:extLst>
          </p:cNvPr>
          <p:cNvSpPr txBox="1"/>
          <p:nvPr/>
        </p:nvSpPr>
        <p:spPr>
          <a:xfrm>
            <a:off x="8920314" y="254914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591A54C4-A744-FD18-ED93-7BE9D66B9B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3022265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591A54C4-A744-FD18-ED93-7BE9D66B9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6885" y="3022265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0B00EE8-97A1-AF89-C0E1-5AA522F9AA51}"/>
              </a:ext>
            </a:extLst>
          </p:cNvPr>
          <p:cNvSpPr txBox="1"/>
          <p:nvPr/>
        </p:nvSpPr>
        <p:spPr>
          <a:xfrm>
            <a:off x="8929915" y="295640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Object[4]</a:t>
            </a:r>
          </a:p>
        </p:txBody>
      </p:sp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ECD5AA91-7D07-0893-FAD2-9241CD3DCF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69022" y="4308660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2994840" imgH="2434680" progId="PBrush">
                  <p:embed/>
                </p:oleObj>
              </mc:Choice>
              <mc:Fallback>
                <p:oleObj name="Bitmap Image" r:id="rId8" imgW="2994840" imgH="2434680" progId="PBrush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ECD5AA91-7D07-0893-FAD2-9241CD3DC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69022" y="4308660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9BCD3C77-812A-5B5E-D81E-598A3A3398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4704658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89680" imgH="480240" progId="PBrush">
                  <p:embed/>
                </p:oleObj>
              </mc:Choice>
              <mc:Fallback>
                <p:oleObj name="Bitmap Image" r:id="rId2" imgW="1489680" imgH="480240" progId="PBrus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9BCD3C77-812A-5B5E-D81E-598A3A3398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72693" y="4704658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FE550600-7FA3-530E-2D6D-5CA685D16C80}"/>
              </a:ext>
            </a:extLst>
          </p:cNvPr>
          <p:cNvSpPr txBox="1"/>
          <p:nvPr/>
        </p:nvSpPr>
        <p:spPr>
          <a:xfrm>
            <a:off x="8985723" y="463879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78" name="Object 77">
            <a:extLst>
              <a:ext uri="{FF2B5EF4-FFF2-40B4-BE49-F238E27FC236}">
                <a16:creationId xmlns:a16="http://schemas.microsoft.com/office/drawing/2014/main" id="{FB184417-A513-3B14-131A-8A9400988E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3092" y="512705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78" name="Object 77">
                        <a:extLst>
                          <a:ext uri="{FF2B5EF4-FFF2-40B4-BE49-F238E27FC236}">
                            <a16:creationId xmlns:a16="http://schemas.microsoft.com/office/drawing/2014/main" id="{FB184417-A513-3B14-131A-8A9400988E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63092" y="512705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42AE38E3-14B2-317A-D810-BCE46EF65130}"/>
              </a:ext>
            </a:extLst>
          </p:cNvPr>
          <p:cNvSpPr txBox="1"/>
          <p:nvPr/>
        </p:nvSpPr>
        <p:spPr>
          <a:xfrm>
            <a:off x="8976122" y="506119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Object[3]</a:t>
            </a:r>
          </a:p>
        </p:txBody>
      </p: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43E19F0D-1894-0D8B-45E1-32EF806C64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5534317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43E19F0D-1894-0D8B-45E1-32EF806C64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72693" y="5534317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1B1B9A4D-5634-F0CE-0779-548EBCFF3278}"/>
              </a:ext>
            </a:extLst>
          </p:cNvPr>
          <p:cNvSpPr txBox="1"/>
          <p:nvPr/>
        </p:nvSpPr>
        <p:spPr>
          <a:xfrm>
            <a:off x="8985723" y="546845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Object[5]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96000-9A51-8083-CE49-13423C4410DD}"/>
              </a:ext>
            </a:extLst>
          </p:cNvPr>
          <p:cNvSpPr txBox="1"/>
          <p:nvPr/>
        </p:nvSpPr>
        <p:spPr>
          <a:xfrm>
            <a:off x="7644594" y="125182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5C23D-6C38-E36E-E1F3-13601084D9AC}"/>
              </a:ext>
            </a:extLst>
          </p:cNvPr>
          <p:cNvSpPr txBox="1"/>
          <p:nvPr/>
        </p:nvSpPr>
        <p:spPr>
          <a:xfrm>
            <a:off x="7644594" y="380906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9B1E3-F021-86D2-7E8E-B3EBDE3AFC6B}"/>
              </a:ext>
            </a:extLst>
          </p:cNvPr>
          <p:cNvSpPr txBox="1"/>
          <p:nvPr/>
        </p:nvSpPr>
        <p:spPr>
          <a:xfrm>
            <a:off x="1250513" y="155412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3741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A2FD-FFA1-1D28-F7A6-3D3C0836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87"/>
            <a:ext cx="10831286" cy="86844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Memory </a:t>
            </a:r>
            <a:r>
              <a:rPr lang="fr-FR" dirty="0" err="1"/>
              <a:t>needs</a:t>
            </a:r>
            <a:r>
              <a:rPr lang="fr-FR" dirty="0"/>
              <a:t> on Driver &lt;&lt;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A7D2C0ED-D859-87F1-24B6-29C48E824079}"/>
              </a:ext>
            </a:extLst>
          </p:cNvPr>
          <p:cNvSpPr/>
          <p:nvPr/>
        </p:nvSpPr>
        <p:spPr>
          <a:xfrm>
            <a:off x="667666" y="4977345"/>
            <a:ext cx="4233333" cy="755913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9BBC9BDB-587D-7748-BEC0-BD53E46EAF60}"/>
              </a:ext>
            </a:extLst>
          </p:cNvPr>
          <p:cNvSpPr/>
          <p:nvPr/>
        </p:nvSpPr>
        <p:spPr>
          <a:xfrm>
            <a:off x="2684049" y="5021270"/>
            <a:ext cx="883347" cy="6737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721C82C7-927C-0D9A-4556-5B0AC0692C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7587" y="5107356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8" name="Object 117">
                        <a:extLst>
                          <a:ext uri="{FF2B5EF4-FFF2-40B4-BE49-F238E27FC236}">
                            <a16:creationId xmlns:a16="http://schemas.microsoft.com/office/drawing/2014/main" id="{721C82C7-927C-0D9A-4556-5B0AC0692C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77587" y="5107356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3E83A59E-5E7C-1A1F-8273-331AB2BA42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8223" y="5243122"/>
          <a:ext cx="454617" cy="36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19" name="Object 118">
                        <a:extLst>
                          <a:ext uri="{FF2B5EF4-FFF2-40B4-BE49-F238E27FC236}">
                            <a16:creationId xmlns:a16="http://schemas.microsoft.com/office/drawing/2014/main" id="{3E83A59E-5E7C-1A1F-8273-331AB2BA42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58223" y="5243122"/>
                        <a:ext cx="454617" cy="369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597D1B1-D557-E2A9-10DF-676495172B41}"/>
              </a:ext>
            </a:extLst>
          </p:cNvPr>
          <p:cNvCxnSpPr>
            <a:cxnSpLocks/>
          </p:cNvCxnSpPr>
          <p:nvPr/>
        </p:nvCxnSpPr>
        <p:spPr>
          <a:xfrm flipV="1">
            <a:off x="3362778" y="2612157"/>
            <a:ext cx="4986092" cy="2566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0A33E6-840A-40B1-7E8D-A0DBC5A97FC2}"/>
              </a:ext>
            </a:extLst>
          </p:cNvPr>
          <p:cNvCxnSpPr>
            <a:cxnSpLocks/>
          </p:cNvCxnSpPr>
          <p:nvPr/>
        </p:nvCxnSpPr>
        <p:spPr>
          <a:xfrm flipV="1">
            <a:off x="3432992" y="5400515"/>
            <a:ext cx="5035147" cy="366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C4B24814-3A30-1F64-4109-976120B033D2}"/>
              </a:ext>
            </a:extLst>
          </p:cNvPr>
          <p:cNvSpPr/>
          <p:nvPr/>
        </p:nvSpPr>
        <p:spPr>
          <a:xfrm>
            <a:off x="7395535" y="1659644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B09A1729-2ED4-540A-DAB2-4CB6B33ADF49}"/>
              </a:ext>
            </a:extLst>
          </p:cNvPr>
          <p:cNvSpPr/>
          <p:nvPr/>
        </p:nvSpPr>
        <p:spPr>
          <a:xfrm>
            <a:off x="7359926" y="4194776"/>
            <a:ext cx="4233333" cy="2199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27" name="Object 126">
            <a:extLst>
              <a:ext uri="{FF2B5EF4-FFF2-40B4-BE49-F238E27FC236}">
                <a16:creationId xmlns:a16="http://schemas.microsoft.com/office/drawing/2014/main" id="{0219FE78-B89A-4F99-370F-1AECCA7F14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3214" y="1796608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0219FE78-B89A-4F99-370F-1AECCA7F1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3214" y="1796608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C8B5A1C2-E824-814B-4D60-FB8EFF0BB0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219260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C8B5A1C2-E824-814B-4D60-FB8EFF0B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6885" y="219260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" name="TextBox 128">
            <a:extLst>
              <a:ext uri="{FF2B5EF4-FFF2-40B4-BE49-F238E27FC236}">
                <a16:creationId xmlns:a16="http://schemas.microsoft.com/office/drawing/2014/main" id="{FBFD6BCC-A767-1962-2EE0-741A2720DAFC}"/>
              </a:ext>
            </a:extLst>
          </p:cNvPr>
          <p:cNvSpPr txBox="1"/>
          <p:nvPr/>
        </p:nvSpPr>
        <p:spPr>
          <a:xfrm>
            <a:off x="8929915" y="212674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DB101CF3-C322-162C-8B56-2F00C5AB76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07284" y="2615004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130" name="Object 129">
                        <a:extLst>
                          <a:ext uri="{FF2B5EF4-FFF2-40B4-BE49-F238E27FC236}">
                            <a16:creationId xmlns:a16="http://schemas.microsoft.com/office/drawing/2014/main" id="{DB101CF3-C322-162C-8B56-2F00C5AB76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07284" y="2615004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3A158107-012E-6E0E-D7E2-B217A568C589}"/>
              </a:ext>
            </a:extLst>
          </p:cNvPr>
          <p:cNvSpPr txBox="1"/>
          <p:nvPr/>
        </p:nvSpPr>
        <p:spPr>
          <a:xfrm>
            <a:off x="8920314" y="254914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graphicFrame>
        <p:nvGraphicFramePr>
          <p:cNvPr id="132" name="Object 131">
            <a:extLst>
              <a:ext uri="{FF2B5EF4-FFF2-40B4-BE49-F238E27FC236}">
                <a16:creationId xmlns:a16="http://schemas.microsoft.com/office/drawing/2014/main" id="{D9AB2AC3-BC39-51E9-C951-EADF37F32B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6885" y="3022265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489680" imgH="480240" progId="PBrush">
                  <p:embed/>
                </p:oleObj>
              </mc:Choice>
              <mc:Fallback>
                <p:oleObj name="Bitmap Image" r:id="rId8" imgW="1489680" imgH="480240" progId="PBrush">
                  <p:embed/>
                  <p:pic>
                    <p:nvPicPr>
                      <p:cNvPr id="132" name="Object 131">
                        <a:extLst>
                          <a:ext uri="{FF2B5EF4-FFF2-40B4-BE49-F238E27FC236}">
                            <a16:creationId xmlns:a16="http://schemas.microsoft.com/office/drawing/2014/main" id="{D9AB2AC3-BC39-51E9-C951-EADF37F32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6885" y="3022265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Box 132">
            <a:extLst>
              <a:ext uri="{FF2B5EF4-FFF2-40B4-BE49-F238E27FC236}">
                <a16:creationId xmlns:a16="http://schemas.microsoft.com/office/drawing/2014/main" id="{9185D3C6-5D0D-AE54-7DDF-D03230237B4A}"/>
              </a:ext>
            </a:extLst>
          </p:cNvPr>
          <p:cNvSpPr txBox="1"/>
          <p:nvPr/>
        </p:nvSpPr>
        <p:spPr>
          <a:xfrm>
            <a:off x="8929915" y="295640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Object[4]</a:t>
            </a:r>
          </a:p>
        </p:txBody>
      </p:sp>
      <p:graphicFrame>
        <p:nvGraphicFramePr>
          <p:cNvPr id="134" name="Object 133">
            <a:extLst>
              <a:ext uri="{FF2B5EF4-FFF2-40B4-BE49-F238E27FC236}">
                <a16:creationId xmlns:a16="http://schemas.microsoft.com/office/drawing/2014/main" id="{3029C2DE-F88E-2E0F-380B-7735BF283C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69022" y="4308660"/>
          <a:ext cx="2237173" cy="181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134" name="Object 133">
                        <a:extLst>
                          <a:ext uri="{FF2B5EF4-FFF2-40B4-BE49-F238E27FC236}">
                            <a16:creationId xmlns:a16="http://schemas.microsoft.com/office/drawing/2014/main" id="{3029C2DE-F88E-2E0F-380B-7735BF283C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69022" y="4308660"/>
                        <a:ext cx="2237173" cy="1818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>
            <a:extLst>
              <a:ext uri="{FF2B5EF4-FFF2-40B4-BE49-F238E27FC236}">
                <a16:creationId xmlns:a16="http://schemas.microsoft.com/office/drawing/2014/main" id="{C26117A1-962E-08A1-3D6E-40BC4DA98C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4704658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89680" imgH="480240" progId="PBrush">
                  <p:embed/>
                </p:oleObj>
              </mc:Choice>
              <mc:Fallback>
                <p:oleObj name="Bitmap Image" r:id="rId5" imgW="1489680" imgH="480240" progId="PBrush">
                  <p:embed/>
                  <p:pic>
                    <p:nvPicPr>
                      <p:cNvPr id="135" name="Object 134">
                        <a:extLst>
                          <a:ext uri="{FF2B5EF4-FFF2-40B4-BE49-F238E27FC236}">
                            <a16:creationId xmlns:a16="http://schemas.microsoft.com/office/drawing/2014/main" id="{C26117A1-962E-08A1-3D6E-40BC4DA98C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72693" y="4704658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709ACAF7-792B-A503-DE20-DD89CCCE6177}"/>
              </a:ext>
            </a:extLst>
          </p:cNvPr>
          <p:cNvSpPr txBox="1"/>
          <p:nvPr/>
        </p:nvSpPr>
        <p:spPr>
          <a:xfrm>
            <a:off x="8985723" y="463879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137" name="Object 136">
            <a:extLst>
              <a:ext uri="{FF2B5EF4-FFF2-40B4-BE49-F238E27FC236}">
                <a16:creationId xmlns:a16="http://schemas.microsoft.com/office/drawing/2014/main" id="{9D221A20-6036-7B9A-8B11-716287FFA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3092" y="5127056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89680" imgH="480240" progId="PBrush">
                  <p:embed/>
                </p:oleObj>
              </mc:Choice>
              <mc:Fallback>
                <p:oleObj name="Bitmap Image" r:id="rId7" imgW="1489680" imgH="480240" progId="PBrush">
                  <p:embed/>
                  <p:pic>
                    <p:nvPicPr>
                      <p:cNvPr id="137" name="Object 136">
                        <a:extLst>
                          <a:ext uri="{FF2B5EF4-FFF2-40B4-BE49-F238E27FC236}">
                            <a16:creationId xmlns:a16="http://schemas.microsoft.com/office/drawing/2014/main" id="{9D221A20-6036-7B9A-8B11-716287FFA2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63092" y="5127056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8EC3A702-5062-B4AE-9949-A207AB7B599E}"/>
              </a:ext>
            </a:extLst>
          </p:cNvPr>
          <p:cNvSpPr txBox="1"/>
          <p:nvPr/>
        </p:nvSpPr>
        <p:spPr>
          <a:xfrm>
            <a:off x="8976122" y="506119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Object[3]</a:t>
            </a:r>
          </a:p>
        </p:txBody>
      </p:sp>
      <p:graphicFrame>
        <p:nvGraphicFramePr>
          <p:cNvPr id="139" name="Object 138">
            <a:extLst>
              <a:ext uri="{FF2B5EF4-FFF2-40B4-BE49-F238E27FC236}">
                <a16:creationId xmlns:a16="http://schemas.microsoft.com/office/drawing/2014/main" id="{4D919E92-9A35-5EE6-A19D-3995F7876F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2693" y="5534317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489680" imgH="480240" progId="PBrush">
                  <p:embed/>
                </p:oleObj>
              </mc:Choice>
              <mc:Fallback>
                <p:oleObj name="Bitmap Image" r:id="rId8" imgW="1489680" imgH="480240" progId="PBrush">
                  <p:embed/>
                  <p:pic>
                    <p:nvPicPr>
                      <p:cNvPr id="139" name="Object 138">
                        <a:extLst>
                          <a:ext uri="{FF2B5EF4-FFF2-40B4-BE49-F238E27FC236}">
                            <a16:creationId xmlns:a16="http://schemas.microsoft.com/office/drawing/2014/main" id="{4D919E92-9A35-5EE6-A19D-3995F7876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72693" y="5534317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>
            <a:extLst>
              <a:ext uri="{FF2B5EF4-FFF2-40B4-BE49-F238E27FC236}">
                <a16:creationId xmlns:a16="http://schemas.microsoft.com/office/drawing/2014/main" id="{2DBA9E4E-753A-1DD8-C440-7F568EED5739}"/>
              </a:ext>
            </a:extLst>
          </p:cNvPr>
          <p:cNvSpPr txBox="1"/>
          <p:nvPr/>
        </p:nvSpPr>
        <p:spPr>
          <a:xfrm>
            <a:off x="8985723" y="546845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Object[5]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0E9D3F3-1523-676C-297B-5A3430A178F4}"/>
              </a:ext>
            </a:extLst>
          </p:cNvPr>
          <p:cNvSpPr txBox="1"/>
          <p:nvPr/>
        </p:nvSpPr>
        <p:spPr>
          <a:xfrm>
            <a:off x="7644594" y="380906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DAEE9E8-C64A-6675-CDE5-CBE8126C2DF3}"/>
              </a:ext>
            </a:extLst>
          </p:cNvPr>
          <p:cNvSpPr txBox="1"/>
          <p:nvPr/>
        </p:nvSpPr>
        <p:spPr>
          <a:xfrm>
            <a:off x="843957" y="4560002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375694F-B535-1EB1-ADAC-2E185F2DC6AB}"/>
              </a:ext>
            </a:extLst>
          </p:cNvPr>
          <p:cNvSpPr txBox="1"/>
          <p:nvPr/>
        </p:nvSpPr>
        <p:spPr>
          <a:xfrm>
            <a:off x="7644594" y="125182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13864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D5EC-7989-4ECF-52DD-A60794FA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Memory Arguments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A52E24-E910-7DB7-C075-B0441AA441CE}"/>
              </a:ext>
            </a:extLst>
          </p:cNvPr>
          <p:cNvSpPr/>
          <p:nvPr/>
        </p:nvSpPr>
        <p:spPr>
          <a:xfrm>
            <a:off x="2823178" y="3289583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86A336-DE82-E6CA-9366-41BDE0ADDA98}"/>
              </a:ext>
            </a:extLst>
          </p:cNvPr>
          <p:cNvSpPr/>
          <p:nvPr/>
        </p:nvSpPr>
        <p:spPr>
          <a:xfrm>
            <a:off x="5932687" y="23291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1BB52-3575-651D-845F-46E20057BB5F}"/>
              </a:ext>
            </a:extLst>
          </p:cNvPr>
          <p:cNvSpPr txBox="1"/>
          <p:nvPr/>
        </p:nvSpPr>
        <p:spPr>
          <a:xfrm>
            <a:off x="6294764" y="180841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CFE0E8-B6CD-2D75-3B08-4847D26798BA}"/>
              </a:ext>
            </a:extLst>
          </p:cNvPr>
          <p:cNvSpPr txBox="1"/>
          <p:nvPr/>
        </p:nvSpPr>
        <p:spPr>
          <a:xfrm>
            <a:off x="2886073" y="2786380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9321EB1-459A-C47F-191E-648910B13966}"/>
              </a:ext>
            </a:extLst>
          </p:cNvPr>
          <p:cNvSpPr/>
          <p:nvPr/>
        </p:nvSpPr>
        <p:spPr>
          <a:xfrm>
            <a:off x="6085087" y="24815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6DFA835-B817-10CE-216B-8842B7115409}"/>
              </a:ext>
            </a:extLst>
          </p:cNvPr>
          <p:cNvSpPr/>
          <p:nvPr/>
        </p:nvSpPr>
        <p:spPr>
          <a:xfrm>
            <a:off x="6237487" y="26339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0B933D-D118-096E-84DA-A7BDCB195FE0}"/>
              </a:ext>
            </a:extLst>
          </p:cNvPr>
          <p:cNvSpPr/>
          <p:nvPr/>
        </p:nvSpPr>
        <p:spPr>
          <a:xfrm>
            <a:off x="6389887" y="278638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CAB0E-A19B-5E02-FFE9-C563C35F4A46}"/>
              </a:ext>
            </a:extLst>
          </p:cNvPr>
          <p:cNvSpPr/>
          <p:nvPr/>
        </p:nvSpPr>
        <p:spPr>
          <a:xfrm rot="17741828">
            <a:off x="3283796" y="3101569"/>
            <a:ext cx="227390" cy="10256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7460E108-9E8C-E16C-E32C-BA4B8C9F6119}"/>
              </a:ext>
            </a:extLst>
          </p:cNvPr>
          <p:cNvSpPr/>
          <p:nvPr/>
        </p:nvSpPr>
        <p:spPr>
          <a:xfrm rot="17741828">
            <a:off x="8273397" y="1746542"/>
            <a:ext cx="482113" cy="42793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539CA0-9E3F-231A-A1EA-C99495D1C419}"/>
              </a:ext>
            </a:extLst>
          </p:cNvPr>
          <p:cNvSpPr txBox="1"/>
          <p:nvPr/>
        </p:nvSpPr>
        <p:spPr>
          <a:xfrm>
            <a:off x="1644979" y="5337363"/>
            <a:ext cx="350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--driver-memory 1g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025D59-F856-8CB9-EC48-A7A17B2C3471}"/>
              </a:ext>
            </a:extLst>
          </p:cNvPr>
          <p:cNvSpPr txBox="1"/>
          <p:nvPr/>
        </p:nvSpPr>
        <p:spPr>
          <a:xfrm>
            <a:off x="6294764" y="5332123"/>
            <a:ext cx="4183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--</a:t>
            </a:r>
            <a:r>
              <a:rPr lang="fr-FR" sz="3200" b="1" dirty="0" err="1"/>
              <a:t>executor</a:t>
            </a:r>
            <a:r>
              <a:rPr lang="fr-FR" sz="3200" b="1" dirty="0"/>
              <a:t>-memory 50g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555AFD-2117-8E15-B9C2-E02D173DD64A}"/>
              </a:ext>
            </a:extLst>
          </p:cNvPr>
          <p:cNvSpPr txBox="1"/>
          <p:nvPr/>
        </p:nvSpPr>
        <p:spPr>
          <a:xfrm>
            <a:off x="1804610" y="6123543"/>
            <a:ext cx="322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spark.driver.memory</a:t>
            </a:r>
            <a:r>
              <a:rPr lang="fr-FR" sz="2400" dirty="0"/>
              <a:t>=1g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F7D73C-69AC-9489-E535-16AA64B90041}"/>
              </a:ext>
            </a:extLst>
          </p:cNvPr>
          <p:cNvSpPr txBox="1"/>
          <p:nvPr/>
        </p:nvSpPr>
        <p:spPr>
          <a:xfrm>
            <a:off x="6294764" y="6123543"/>
            <a:ext cx="373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spark.executor.memory</a:t>
            </a:r>
            <a:r>
              <a:rPr lang="fr-FR" sz="2400" dirty="0"/>
              <a:t>=50g</a:t>
            </a:r>
          </a:p>
        </p:txBody>
      </p:sp>
    </p:spTree>
    <p:extLst>
      <p:ext uri="{BB962C8B-B14F-4D97-AF65-F5344CB8AC3E}">
        <p14:creationId xmlns:p14="http://schemas.microsoft.com/office/powerpoint/2010/main" val="2296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</p:spTree>
    <p:extLst>
      <p:ext uri="{BB962C8B-B14F-4D97-AF65-F5344CB8AC3E}">
        <p14:creationId xmlns:p14="http://schemas.microsoft.com/office/powerpoint/2010/main" val="2460611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5B5A-6E05-46DA-C645-6A3A560C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95" y="268363"/>
            <a:ext cx="1092321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Spark Memory …   </a:t>
            </a:r>
            <a:br>
              <a:rPr lang="fr-FR" dirty="0"/>
            </a:br>
            <a:r>
              <a:rPr lang="fr-FR" dirty="0"/>
              <a:t>to {</a:t>
            </a:r>
            <a:r>
              <a:rPr lang="fr-FR" dirty="0" err="1"/>
              <a:t>driver|executor</a:t>
            </a:r>
            <a:r>
              <a:rPr lang="fr-FR" dirty="0"/>
              <a:t>}  java –</a:t>
            </a:r>
            <a:r>
              <a:rPr lang="fr-FR" dirty="0" err="1"/>
              <a:t>Xms</a:t>
            </a:r>
            <a:r>
              <a:rPr lang="fr-FR" dirty="0"/>
              <a:t> .. –</a:t>
            </a:r>
            <a:r>
              <a:rPr lang="fr-FR" dirty="0" err="1"/>
              <a:t>Xmx</a:t>
            </a:r>
            <a:r>
              <a:rPr lang="fr-FR" dirty="0"/>
              <a:t> 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13FC5-7496-7EB8-C3FA-B8E0ACFB2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70" y="4641532"/>
            <a:ext cx="8575510" cy="852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5463F5-39FB-A070-671C-F3FF4C1F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324" y="2424965"/>
            <a:ext cx="8523594" cy="21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3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B7BC-FBAC-6C25-230C-6347E453D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4052"/>
            <a:ext cx="10515600" cy="210901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Use Cluster </a:t>
            </a:r>
            <a:r>
              <a:rPr lang="fr-FR" dirty="0" err="1"/>
              <a:t>Resources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Distributing</a:t>
            </a:r>
            <a:r>
              <a:rPr lang="fr-FR" dirty="0"/>
              <a:t> N </a:t>
            </a:r>
            <a:r>
              <a:rPr lang="fr-FR" dirty="0" err="1"/>
              <a:t>executors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03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9D81-EDF1-EED2-9085-36AC2366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Cluster Manager (SPI)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4143229-A820-FA8F-BC42-BFEA58182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95" y="2035853"/>
            <a:ext cx="77438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93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96CCE00-05B6-20A9-E6ED-462BEFD30626}"/>
              </a:ext>
            </a:extLst>
          </p:cNvPr>
          <p:cNvSpPr/>
          <p:nvPr/>
        </p:nvSpPr>
        <p:spPr>
          <a:xfrm>
            <a:off x="4366756" y="1523198"/>
            <a:ext cx="3146806" cy="2479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FD54F-8A09-5D42-166E-90A3946F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95" y="7885"/>
            <a:ext cx="11145762" cy="906723"/>
          </a:xfrm>
        </p:spPr>
        <p:txBody>
          <a:bodyPr/>
          <a:lstStyle/>
          <a:p>
            <a:r>
              <a:rPr lang="fr-FR" dirty="0" err="1"/>
              <a:t>Executors</a:t>
            </a:r>
            <a:r>
              <a:rPr lang="fr-FR" dirty="0"/>
              <a:t> .. JVM </a:t>
            </a:r>
            <a:r>
              <a:rPr lang="fr-FR" dirty="0" err="1"/>
              <a:t>processes</a:t>
            </a:r>
            <a:r>
              <a:rPr lang="fr-FR" dirty="0"/>
              <a:t> </a:t>
            </a:r>
            <a:r>
              <a:rPr lang="fr-FR" dirty="0" err="1"/>
              <a:t>launched</a:t>
            </a:r>
            <a:r>
              <a:rPr lang="fr-FR" dirty="0"/>
              <a:t> on Cluster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8B5025-C5CA-0ED7-1D13-DD558F6D237C}"/>
              </a:ext>
            </a:extLst>
          </p:cNvPr>
          <p:cNvSpPr/>
          <p:nvPr/>
        </p:nvSpPr>
        <p:spPr>
          <a:xfrm>
            <a:off x="5025006" y="1852799"/>
            <a:ext cx="2089684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03607-8782-552A-3C0A-25E6C79BAE43}"/>
              </a:ext>
            </a:extLst>
          </p:cNvPr>
          <p:cNvSpPr txBox="1"/>
          <p:nvPr/>
        </p:nvSpPr>
        <p:spPr>
          <a:xfrm>
            <a:off x="5120055" y="1917755"/>
            <a:ext cx="2001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b="1" dirty="0"/>
          </a:p>
          <a:p>
            <a:r>
              <a:rPr lang="fr-FR" sz="2400" b="1" dirty="0"/>
              <a:t> </a:t>
            </a:r>
            <a:r>
              <a:rPr lang="fr-FR" sz="2400" dirty="0"/>
              <a:t>(JVM process)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144220-91D2-D892-D9A8-79DD96789D29}"/>
              </a:ext>
            </a:extLst>
          </p:cNvPr>
          <p:cNvSpPr/>
          <p:nvPr/>
        </p:nvSpPr>
        <p:spPr>
          <a:xfrm>
            <a:off x="5864181" y="3128721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EF4873-5587-5B20-8E9D-E679D509D3F7}"/>
              </a:ext>
            </a:extLst>
          </p:cNvPr>
          <p:cNvSpPr/>
          <p:nvPr/>
        </p:nvSpPr>
        <p:spPr>
          <a:xfrm>
            <a:off x="6016581" y="3281121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64942-ECB5-B2B7-F976-8A9EF5640542}"/>
              </a:ext>
            </a:extLst>
          </p:cNvPr>
          <p:cNvSpPr txBox="1"/>
          <p:nvPr/>
        </p:nvSpPr>
        <p:spPr>
          <a:xfrm>
            <a:off x="6102529" y="3293914"/>
            <a:ext cx="1377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r>
              <a:rPr lang="fr-FR" dirty="0" err="1"/>
              <a:t>processes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72A03B-8E49-FD23-C9D1-A2A06DA9C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208" y="232432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C1C8C9-8F5B-ABDC-B211-3C33BE66145B}"/>
              </a:ext>
            </a:extLst>
          </p:cNvPr>
          <p:cNvSpPr/>
          <p:nvPr/>
        </p:nvSpPr>
        <p:spPr>
          <a:xfrm>
            <a:off x="8145178" y="1523198"/>
            <a:ext cx="3098555" cy="2479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2B940C-1D86-3B6D-B506-0BE9414E6287}"/>
              </a:ext>
            </a:extLst>
          </p:cNvPr>
          <p:cNvSpPr/>
          <p:nvPr/>
        </p:nvSpPr>
        <p:spPr>
          <a:xfrm>
            <a:off x="709169" y="3219246"/>
            <a:ext cx="2910115" cy="233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99FE80B-91CB-3FFB-917D-64A0257EA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7" y="354027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3D55E-5502-77DF-9E10-09E24D346F31}"/>
              </a:ext>
            </a:extLst>
          </p:cNvPr>
          <p:cNvSpPr/>
          <p:nvPr/>
        </p:nvSpPr>
        <p:spPr>
          <a:xfrm>
            <a:off x="1292661" y="3658889"/>
            <a:ext cx="1994329" cy="11486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0A29C-56D8-3CB5-5B55-7AD5F13C6A19}"/>
              </a:ext>
            </a:extLst>
          </p:cNvPr>
          <p:cNvSpPr txBox="1"/>
          <p:nvPr/>
        </p:nvSpPr>
        <p:spPr>
          <a:xfrm>
            <a:off x="1332638" y="3651329"/>
            <a:ext cx="1994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Driver</a:t>
            </a:r>
          </a:p>
          <a:p>
            <a:r>
              <a:rPr lang="fr-FR" sz="2400" dirty="0"/>
              <a:t> (JVM process)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F56C13E0-7541-22DF-C37D-A603DDC87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11" y="232432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D785296-5AA0-5B17-C4A6-7F65126C8592}"/>
              </a:ext>
            </a:extLst>
          </p:cNvPr>
          <p:cNvSpPr/>
          <p:nvPr/>
        </p:nvSpPr>
        <p:spPr>
          <a:xfrm>
            <a:off x="4354530" y="5007302"/>
            <a:ext cx="3159032" cy="17752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2C5FFC0-30B7-500D-6DA5-67ECF63B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63" y="515129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ED8E3B-9C00-F846-AEC6-73FAB63E11CE}"/>
              </a:ext>
            </a:extLst>
          </p:cNvPr>
          <p:cNvSpPr/>
          <p:nvPr/>
        </p:nvSpPr>
        <p:spPr>
          <a:xfrm>
            <a:off x="8127622" y="5007302"/>
            <a:ext cx="3098555" cy="1775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00F88E3-6F29-EAC2-096D-9645D9D0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11" y="515129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BCD61E-EE3E-B188-5F58-DBFDB6FF8C00}"/>
              </a:ext>
            </a:extLst>
          </p:cNvPr>
          <p:cNvSpPr/>
          <p:nvPr/>
        </p:nvSpPr>
        <p:spPr>
          <a:xfrm>
            <a:off x="8798645" y="5136303"/>
            <a:ext cx="2077591" cy="10801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CE493F-5208-DD8E-A3E4-7F0C8260AE94}"/>
              </a:ext>
            </a:extLst>
          </p:cNvPr>
          <p:cNvSpPr txBox="1"/>
          <p:nvPr/>
        </p:nvSpPr>
        <p:spPr>
          <a:xfrm>
            <a:off x="8874289" y="5099267"/>
            <a:ext cx="2001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b="1" dirty="0"/>
          </a:p>
          <a:p>
            <a:r>
              <a:rPr lang="fr-FR" sz="2400" b="1" dirty="0"/>
              <a:t> </a:t>
            </a:r>
            <a:r>
              <a:rPr lang="fr-FR" sz="2400" dirty="0"/>
              <a:t>(JVM process)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2EB59AD-62F5-3163-1B8E-65958D96F2D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326967" y="2371980"/>
            <a:ext cx="1603713" cy="16948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8074D7-36A0-1E74-FAB7-16F769544746}"/>
              </a:ext>
            </a:extLst>
          </p:cNvPr>
          <p:cNvCxnSpPr>
            <a:cxnSpLocks/>
          </p:cNvCxnSpPr>
          <p:nvPr/>
        </p:nvCxnSpPr>
        <p:spPr>
          <a:xfrm>
            <a:off x="3393356" y="4482326"/>
            <a:ext cx="5339406" cy="11821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5AA00-926F-8ABA-E2D2-80BE15F586F7}"/>
              </a:ext>
            </a:extLst>
          </p:cNvPr>
          <p:cNvSpPr txBox="1"/>
          <p:nvPr/>
        </p:nvSpPr>
        <p:spPr>
          <a:xfrm>
            <a:off x="5286700" y="1183484"/>
            <a:ext cx="145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317860-8630-634D-DBA9-1A824C39D245}"/>
              </a:ext>
            </a:extLst>
          </p:cNvPr>
          <p:cNvSpPr txBox="1"/>
          <p:nvPr/>
        </p:nvSpPr>
        <p:spPr>
          <a:xfrm>
            <a:off x="9145382" y="1172108"/>
            <a:ext cx="145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769FD-645C-FC7A-34DB-C40537948395}"/>
              </a:ext>
            </a:extLst>
          </p:cNvPr>
          <p:cNvSpPr txBox="1"/>
          <p:nvPr/>
        </p:nvSpPr>
        <p:spPr>
          <a:xfrm>
            <a:off x="5286701" y="4665435"/>
            <a:ext cx="145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419D7E0-D87A-25FD-0E84-D1302A0C5613}"/>
              </a:ext>
            </a:extLst>
          </p:cNvPr>
          <p:cNvSpPr/>
          <p:nvPr/>
        </p:nvSpPr>
        <p:spPr>
          <a:xfrm>
            <a:off x="5897373" y="5824816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E06D7-E713-1EC6-3E52-164B7AE4F4EF}"/>
              </a:ext>
            </a:extLst>
          </p:cNvPr>
          <p:cNvSpPr/>
          <p:nvPr/>
        </p:nvSpPr>
        <p:spPr>
          <a:xfrm>
            <a:off x="6049773" y="5977216"/>
            <a:ext cx="1313167" cy="6798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125AB8-35CF-AE11-0382-B16D374A10BC}"/>
              </a:ext>
            </a:extLst>
          </p:cNvPr>
          <p:cNvSpPr txBox="1"/>
          <p:nvPr/>
        </p:nvSpPr>
        <p:spPr>
          <a:xfrm>
            <a:off x="6135721" y="5990009"/>
            <a:ext cx="1377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</a:p>
          <a:p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2D56804-210D-9955-3B86-CDD8E29C60AA}"/>
              </a:ext>
            </a:extLst>
          </p:cNvPr>
          <p:cNvSpPr/>
          <p:nvPr/>
        </p:nvSpPr>
        <p:spPr>
          <a:xfrm rot="16200000">
            <a:off x="1204239" y="2520646"/>
            <a:ext cx="1595052" cy="462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DCA4943-D6B5-824E-0A60-30834BABD461}"/>
              </a:ext>
            </a:extLst>
          </p:cNvPr>
          <p:cNvSpPr/>
          <p:nvPr/>
        </p:nvSpPr>
        <p:spPr>
          <a:xfrm rot="3309348">
            <a:off x="8383054" y="1294939"/>
            <a:ext cx="608746" cy="692215"/>
          </a:xfrm>
          <a:prstGeom prst="rightArrow">
            <a:avLst>
              <a:gd name="adj1" fmla="val 363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" name="Picture 42" descr="William Ardila, Author at Nub8 » Page 3 of 10">
            <a:extLst>
              <a:ext uri="{FF2B5EF4-FFF2-40B4-BE49-F238E27FC236}">
                <a16:creationId xmlns:a16="http://schemas.microsoft.com/office/drawing/2014/main" id="{41FA0A0A-10F5-83C7-0284-1525845A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1" y="775026"/>
            <a:ext cx="2198294" cy="106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2B8F7CA2-E61B-5C2B-DB81-F9E20FEE1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01" y="960936"/>
            <a:ext cx="762350" cy="74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86DF121-4340-AA7B-ABA6-22C90AFE4CA6}"/>
              </a:ext>
            </a:extLst>
          </p:cNvPr>
          <p:cNvSpPr/>
          <p:nvPr/>
        </p:nvSpPr>
        <p:spPr>
          <a:xfrm>
            <a:off x="8847480" y="1863536"/>
            <a:ext cx="1978995" cy="1057296"/>
          </a:xfrm>
          <a:prstGeom prst="roundRect">
            <a:avLst/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5E78EB6-19EA-B7AB-E653-F4B1A804F73E}"/>
              </a:ext>
            </a:extLst>
          </p:cNvPr>
          <p:cNvCxnSpPr>
            <a:cxnSpLocks/>
          </p:cNvCxnSpPr>
          <p:nvPr/>
        </p:nvCxnSpPr>
        <p:spPr>
          <a:xfrm flipV="1">
            <a:off x="3347182" y="4002501"/>
            <a:ext cx="873309" cy="31399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B94C878-5B86-8FBC-685E-900589809982}"/>
              </a:ext>
            </a:extLst>
          </p:cNvPr>
          <p:cNvSpPr txBox="1"/>
          <p:nvPr/>
        </p:nvSpPr>
        <p:spPr>
          <a:xfrm>
            <a:off x="8982651" y="4665435"/>
            <a:ext cx="145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Worker</a:t>
            </a:r>
            <a:r>
              <a:rPr lang="fr-FR" b="1" dirty="0"/>
              <a:t> Node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C35759-64B8-8EB2-F8C3-86A7B7F29B2F}"/>
              </a:ext>
            </a:extLst>
          </p:cNvPr>
          <p:cNvSpPr txBox="1"/>
          <p:nvPr/>
        </p:nvSpPr>
        <p:spPr>
          <a:xfrm>
            <a:off x="622343" y="2010087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Ask</a:t>
            </a:r>
            <a:r>
              <a:rPr lang="fr-FR" b="1" dirty="0"/>
              <a:t> NEW </a:t>
            </a:r>
            <a:br>
              <a:rPr lang="fr-FR" b="1" dirty="0"/>
            </a:br>
            <a:r>
              <a:rPr lang="fr-FR" b="1" dirty="0" err="1"/>
              <a:t>resource</a:t>
            </a:r>
            <a:endParaRPr lang="fr-FR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018486-5477-B42D-D755-13E3315A4BA7}"/>
              </a:ext>
            </a:extLst>
          </p:cNvPr>
          <p:cNvSpPr txBox="1"/>
          <p:nvPr/>
        </p:nvSpPr>
        <p:spPr>
          <a:xfrm>
            <a:off x="7487299" y="829842"/>
            <a:ext cx="136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create</a:t>
            </a:r>
            <a:r>
              <a:rPr lang="fr-FR" b="1" dirty="0"/>
              <a:t> NEW </a:t>
            </a:r>
            <a:br>
              <a:rPr lang="fr-FR" b="1" dirty="0"/>
            </a:br>
            <a:r>
              <a:rPr lang="fr-FR" b="1" dirty="0" err="1"/>
              <a:t>resource</a:t>
            </a:r>
            <a:endParaRPr lang="fr-FR" b="1" dirty="0"/>
          </a:p>
        </p:txBody>
      </p:sp>
      <p:sp>
        <p:nvSpPr>
          <p:cNvPr id="1024" name="Arrow: Right 1023">
            <a:extLst>
              <a:ext uri="{FF2B5EF4-FFF2-40B4-BE49-F238E27FC236}">
                <a16:creationId xmlns:a16="http://schemas.microsoft.com/office/drawing/2014/main" id="{86EA3BC8-E790-B3A8-4FFF-BFEE61307F13}"/>
              </a:ext>
            </a:extLst>
          </p:cNvPr>
          <p:cNvSpPr/>
          <p:nvPr/>
        </p:nvSpPr>
        <p:spPr>
          <a:xfrm>
            <a:off x="2911708" y="911529"/>
            <a:ext cx="870949" cy="462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5" name="Arrow: Right 1024">
            <a:extLst>
              <a:ext uri="{FF2B5EF4-FFF2-40B4-BE49-F238E27FC236}">
                <a16:creationId xmlns:a16="http://schemas.microsoft.com/office/drawing/2014/main" id="{6A568C8C-6AD9-1E67-AD0A-10B36AF39725}"/>
              </a:ext>
            </a:extLst>
          </p:cNvPr>
          <p:cNvSpPr/>
          <p:nvPr/>
        </p:nvSpPr>
        <p:spPr>
          <a:xfrm>
            <a:off x="7006907" y="870096"/>
            <a:ext cx="438245" cy="462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753138A5-DC82-26FD-38F5-C5397B6E9D40}"/>
              </a:ext>
            </a:extLst>
          </p:cNvPr>
          <p:cNvCxnSpPr>
            <a:cxnSpLocks/>
          </p:cNvCxnSpPr>
          <p:nvPr/>
        </p:nvCxnSpPr>
        <p:spPr>
          <a:xfrm flipV="1">
            <a:off x="8363140" y="2391929"/>
            <a:ext cx="494017" cy="2216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5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285C-5ED7-91E0-37F0-8FA19374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Driver … Launch </a:t>
            </a:r>
            <a:r>
              <a:rPr lang="fr-FR" dirty="0" err="1"/>
              <a:t>spark-executors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D278B-DE78-C30B-8519-3E038F23BB3A}"/>
              </a:ext>
            </a:extLst>
          </p:cNvPr>
          <p:cNvSpPr txBox="1"/>
          <p:nvPr/>
        </p:nvSpPr>
        <p:spPr>
          <a:xfrm>
            <a:off x="1940707" y="1629697"/>
            <a:ext cx="10335522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${JAVA_HOME}/bin/java</a:t>
            </a:r>
            <a:r>
              <a:rPr lang="fr-FR" dirty="0"/>
              <a:t> </a:t>
            </a:r>
          </a:p>
          <a:p>
            <a:br>
              <a:rPr lang="fr-FR" dirty="0"/>
            </a:br>
            <a:r>
              <a:rPr lang="fr-FR" dirty="0"/>
              <a:t>-server -Xmx30720m</a:t>
            </a:r>
          </a:p>
          <a:p>
            <a:r>
              <a:rPr lang="fr-FR" dirty="0"/>
              <a:t>-</a:t>
            </a:r>
            <a:r>
              <a:rPr lang="fr-FR" dirty="0" err="1"/>
              <a:t>Djava.io.tmpdir</a:t>
            </a:r>
            <a:r>
              <a:rPr lang="fr-FR" dirty="0"/>
              <a:t>=/</a:t>
            </a:r>
            <a:r>
              <a:rPr lang="fr-FR" dirty="0" err="1"/>
              <a:t>yarn</a:t>
            </a:r>
            <a:r>
              <a:rPr lang="fr-FR" dirty="0"/>
              <a:t>/local/</a:t>
            </a:r>
            <a:r>
              <a:rPr lang="fr-FR" dirty="0" err="1"/>
              <a:t>usercache</a:t>
            </a:r>
            <a:r>
              <a:rPr lang="fr-FR" dirty="0"/>
              <a:t>/&lt;user&gt; /</a:t>
            </a:r>
            <a:r>
              <a:rPr lang="fr-FR" dirty="0" err="1"/>
              <a:t>appcache</a:t>
            </a:r>
            <a:r>
              <a:rPr lang="fr-FR" dirty="0"/>
              <a:t>/&lt;</a:t>
            </a:r>
            <a:r>
              <a:rPr lang="fr-FR" dirty="0" err="1"/>
              <a:t>application_id</a:t>
            </a:r>
            <a:r>
              <a:rPr lang="fr-FR" dirty="0"/>
              <a:t>&gt;/&lt;</a:t>
            </a:r>
            <a:r>
              <a:rPr lang="fr-FR" dirty="0" err="1"/>
              <a:t>container_id</a:t>
            </a:r>
            <a:r>
              <a:rPr lang="fr-FR" dirty="0"/>
              <a:t>&gt;/</a:t>
            </a:r>
            <a:r>
              <a:rPr lang="fr-FR" dirty="0" err="1"/>
              <a:t>tmp</a:t>
            </a:r>
            <a:endParaRPr lang="fr-FR" dirty="0"/>
          </a:p>
          <a:p>
            <a:r>
              <a:rPr lang="fr-FR" dirty="0"/>
              <a:t>-</a:t>
            </a:r>
            <a:r>
              <a:rPr lang="fr-FR" dirty="0" err="1"/>
              <a:t>Dspark.history.ui.port</a:t>
            </a:r>
            <a:r>
              <a:rPr lang="fr-FR" dirty="0"/>
              <a:t>=18080</a:t>
            </a:r>
          </a:p>
          <a:p>
            <a:r>
              <a:rPr lang="fr-FR" dirty="0"/>
              <a:t>-</a:t>
            </a:r>
            <a:r>
              <a:rPr lang="fr-FR" dirty="0" err="1"/>
              <a:t>Dspark.driver.port</a:t>
            </a:r>
            <a:r>
              <a:rPr lang="fr-FR" dirty="0"/>
              <a:t>=33029</a:t>
            </a:r>
          </a:p>
          <a:p>
            <a:r>
              <a:rPr lang="fr-FR" dirty="0"/>
              <a:t>-</a:t>
            </a:r>
            <a:r>
              <a:rPr lang="fr-FR" dirty="0" err="1"/>
              <a:t>Dspark.yarn.app.container.log.dir</a:t>
            </a:r>
            <a:r>
              <a:rPr lang="fr-FR" dirty="0"/>
              <a:t> /</a:t>
            </a:r>
            <a:r>
              <a:rPr lang="fr-FR" dirty="0" err="1"/>
              <a:t>yarn</a:t>
            </a:r>
            <a:r>
              <a:rPr lang="fr-FR" dirty="0"/>
              <a:t>/log/&lt;</a:t>
            </a:r>
            <a:r>
              <a:rPr lang="fr-FR" dirty="0" err="1"/>
              <a:t>application_id</a:t>
            </a:r>
            <a:r>
              <a:rPr lang="fr-FR" dirty="0"/>
              <a:t>&gt;/&lt;</a:t>
            </a:r>
            <a:r>
              <a:rPr lang="fr-FR" dirty="0" err="1"/>
              <a:t>container_id</a:t>
            </a:r>
            <a:r>
              <a:rPr lang="fr-FR" dirty="0"/>
              <a:t>&gt;/</a:t>
            </a:r>
          </a:p>
          <a:p>
            <a:br>
              <a:rPr lang="fr-FR" dirty="0"/>
            </a:br>
            <a:r>
              <a:rPr lang="fr-FR" dirty="0" err="1"/>
              <a:t>org.apache.spark.executor.</a:t>
            </a:r>
            <a:r>
              <a:rPr lang="fr-FR" b="1" dirty="0" err="1"/>
              <a:t>CoarseGrainedExecutorBackend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--driver-url spark://CoarseGrainedScheduler@&lt;driverhost&gt;:33029</a:t>
            </a:r>
          </a:p>
          <a:p>
            <a:r>
              <a:rPr lang="fr-FR" dirty="0"/>
              <a:t>--</a:t>
            </a:r>
            <a:r>
              <a:rPr lang="fr-FR" dirty="0" err="1"/>
              <a:t>executor</a:t>
            </a:r>
            <a:r>
              <a:rPr lang="fr-FR" dirty="0"/>
              <a:t>-id 1</a:t>
            </a:r>
          </a:p>
          <a:p>
            <a:r>
              <a:rPr lang="fr-FR" dirty="0"/>
              <a:t>--</a:t>
            </a:r>
            <a:r>
              <a:rPr lang="fr-FR" dirty="0" err="1"/>
              <a:t>hostname</a:t>
            </a:r>
            <a:r>
              <a:rPr lang="fr-FR" dirty="0"/>
              <a:t> &lt;</a:t>
            </a:r>
            <a:r>
              <a:rPr lang="fr-FR" dirty="0" err="1"/>
              <a:t>executorhost</a:t>
            </a:r>
            <a:r>
              <a:rPr lang="fr-FR" dirty="0"/>
              <a:t>&gt;</a:t>
            </a:r>
          </a:p>
          <a:p>
            <a:r>
              <a:rPr lang="fr-FR" dirty="0"/>
              <a:t>--</a:t>
            </a:r>
            <a:r>
              <a:rPr lang="fr-FR" dirty="0" err="1"/>
              <a:t>cores</a:t>
            </a:r>
            <a:r>
              <a:rPr lang="fr-FR" dirty="0"/>
              <a:t> 5</a:t>
            </a:r>
          </a:p>
          <a:p>
            <a:r>
              <a:rPr lang="fr-FR" dirty="0"/>
              <a:t>--app-id &lt;</a:t>
            </a:r>
            <a:r>
              <a:rPr lang="fr-FR" dirty="0" err="1"/>
              <a:t>application_id</a:t>
            </a:r>
            <a:r>
              <a:rPr lang="fr-FR" dirty="0"/>
              <a:t>&gt;</a:t>
            </a:r>
          </a:p>
          <a:p>
            <a:r>
              <a:rPr lang="fr-FR" dirty="0"/>
              <a:t>--user-class-</a:t>
            </a:r>
            <a:r>
              <a:rPr lang="fr-FR" dirty="0" err="1"/>
              <a:t>path</a:t>
            </a:r>
            <a:r>
              <a:rPr lang="fr-FR" dirty="0"/>
              <a:t> file:/yarn/local/usercache/&lt;user&gt; /</a:t>
            </a:r>
            <a:r>
              <a:rPr lang="fr-FR" dirty="0" err="1"/>
              <a:t>appcache</a:t>
            </a:r>
            <a:r>
              <a:rPr lang="fr-FR" dirty="0"/>
              <a:t>/&lt;</a:t>
            </a:r>
            <a:r>
              <a:rPr lang="fr-FR" dirty="0" err="1"/>
              <a:t>application_id</a:t>
            </a:r>
            <a:r>
              <a:rPr lang="fr-FR" dirty="0"/>
              <a:t>&gt;/&lt;</a:t>
            </a:r>
            <a:r>
              <a:rPr lang="fr-FR" dirty="0" err="1"/>
              <a:t>container_id</a:t>
            </a:r>
            <a:r>
              <a:rPr lang="fr-FR" dirty="0"/>
              <a:t>&gt;/__app__.jar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99A5E2-4964-2B4C-6122-A0841E1C21F3}"/>
              </a:ext>
            </a:extLst>
          </p:cNvPr>
          <p:cNvSpPr/>
          <p:nvPr/>
        </p:nvSpPr>
        <p:spPr>
          <a:xfrm>
            <a:off x="1395017" y="2330246"/>
            <a:ext cx="309716" cy="132556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DFFEA3A-B426-4140-4B9F-4F4055F1CBAF}"/>
              </a:ext>
            </a:extLst>
          </p:cNvPr>
          <p:cNvSpPr/>
          <p:nvPr/>
        </p:nvSpPr>
        <p:spPr>
          <a:xfrm>
            <a:off x="1395017" y="4717026"/>
            <a:ext cx="309716" cy="132556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C5287-3ABE-BFF8-E962-0B5C70D89283}"/>
              </a:ext>
            </a:extLst>
          </p:cNvPr>
          <p:cNvSpPr txBox="1"/>
          <p:nvPr/>
        </p:nvSpPr>
        <p:spPr>
          <a:xfrm>
            <a:off x="197809" y="2805028"/>
            <a:ext cx="102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JVM args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AD509-0A30-AFCC-85C1-482E41D91EB5}"/>
              </a:ext>
            </a:extLst>
          </p:cNvPr>
          <p:cNvSpPr txBox="1"/>
          <p:nvPr/>
        </p:nvSpPr>
        <p:spPr>
          <a:xfrm>
            <a:off x="64943" y="5056641"/>
            <a:ext cx="1487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main(</a:t>
            </a:r>
          </a:p>
          <a:p>
            <a:r>
              <a:rPr lang="fr-FR" dirty="0"/>
              <a:t> String[] args)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A444C-93B8-17F9-5CAA-D83765F37A92}"/>
              </a:ext>
            </a:extLst>
          </p:cNvPr>
          <p:cNvSpPr txBox="1"/>
          <p:nvPr/>
        </p:nvSpPr>
        <p:spPr>
          <a:xfrm>
            <a:off x="94214" y="390088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Main class</a:t>
            </a:r>
          </a:p>
        </p:txBody>
      </p:sp>
    </p:spTree>
    <p:extLst>
      <p:ext uri="{BB962C8B-B14F-4D97-AF65-F5344CB8AC3E}">
        <p14:creationId xmlns:p14="http://schemas.microsoft.com/office/powerpoint/2010/main" val="91884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7F187-A54C-2D5F-B271-88F278E11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Cluster arguments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1B720F-AD97-D7DD-96BB-DD14433148EE}"/>
              </a:ext>
            </a:extLst>
          </p:cNvPr>
          <p:cNvSpPr/>
          <p:nvPr/>
        </p:nvSpPr>
        <p:spPr>
          <a:xfrm>
            <a:off x="1464911" y="3071869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5C99EC-9899-827A-99BE-FBA119BCDCB9}"/>
              </a:ext>
            </a:extLst>
          </p:cNvPr>
          <p:cNvSpPr/>
          <p:nvPr/>
        </p:nvSpPr>
        <p:spPr>
          <a:xfrm>
            <a:off x="5561391" y="21114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DE567-ADE5-C5A9-AD17-4951D7B91141}"/>
              </a:ext>
            </a:extLst>
          </p:cNvPr>
          <p:cNvSpPr txBox="1"/>
          <p:nvPr/>
        </p:nvSpPr>
        <p:spPr>
          <a:xfrm>
            <a:off x="5923468" y="1590701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F27E8-8B06-2F47-E19E-5231CEF7410F}"/>
              </a:ext>
            </a:extLst>
          </p:cNvPr>
          <p:cNvSpPr txBox="1"/>
          <p:nvPr/>
        </p:nvSpPr>
        <p:spPr>
          <a:xfrm>
            <a:off x="1527806" y="2568666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446FF7-2852-124D-F5D3-7C888216F7C8}"/>
              </a:ext>
            </a:extLst>
          </p:cNvPr>
          <p:cNvSpPr/>
          <p:nvPr/>
        </p:nvSpPr>
        <p:spPr>
          <a:xfrm>
            <a:off x="5713791" y="22638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9E36DC-D738-724E-1DFB-9845FA01AA88}"/>
              </a:ext>
            </a:extLst>
          </p:cNvPr>
          <p:cNvSpPr/>
          <p:nvPr/>
        </p:nvSpPr>
        <p:spPr>
          <a:xfrm>
            <a:off x="5866191" y="24162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9BA13F-0375-1A36-2793-2F697C05AD1A}"/>
              </a:ext>
            </a:extLst>
          </p:cNvPr>
          <p:cNvSpPr/>
          <p:nvPr/>
        </p:nvSpPr>
        <p:spPr>
          <a:xfrm>
            <a:off x="6018591" y="2568666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4D560-6C74-1BC3-65D6-08375E74C623}"/>
              </a:ext>
            </a:extLst>
          </p:cNvPr>
          <p:cNvSpPr/>
          <p:nvPr/>
        </p:nvSpPr>
        <p:spPr>
          <a:xfrm>
            <a:off x="7167639" y="3363685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5B7EA270-3EB5-DCE7-2587-30F28D9DDD18}"/>
              </a:ext>
            </a:extLst>
          </p:cNvPr>
          <p:cNvSpPr/>
          <p:nvPr/>
        </p:nvSpPr>
        <p:spPr>
          <a:xfrm>
            <a:off x="4564743" y="2111466"/>
            <a:ext cx="482113" cy="3518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B1632-126E-D69E-7727-DB3E24DCA451}"/>
              </a:ext>
            </a:extLst>
          </p:cNvPr>
          <p:cNvSpPr txBox="1"/>
          <p:nvPr/>
        </p:nvSpPr>
        <p:spPr>
          <a:xfrm>
            <a:off x="3849427" y="5706608"/>
            <a:ext cx="2802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num-executors</a:t>
            </a:r>
            <a:r>
              <a:rPr lang="fr-FR" sz="2400" b="1" dirty="0"/>
              <a:t> 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0EE41C-71E2-689D-2AE2-41DC764D96A5}"/>
              </a:ext>
            </a:extLst>
          </p:cNvPr>
          <p:cNvSpPr txBox="1"/>
          <p:nvPr/>
        </p:nvSpPr>
        <p:spPr>
          <a:xfrm>
            <a:off x="3947886" y="6284695"/>
            <a:ext cx="3696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spark.executor.instances</a:t>
            </a:r>
            <a:r>
              <a:rPr lang="fr-FR" sz="2400" dirty="0"/>
              <a:t>=5</a:t>
            </a:r>
          </a:p>
        </p:txBody>
      </p:sp>
    </p:spTree>
    <p:extLst>
      <p:ext uri="{BB962C8B-B14F-4D97-AF65-F5344CB8AC3E}">
        <p14:creationId xmlns:p14="http://schemas.microsoft.com/office/powerpoint/2010/main" val="2148844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2FEF-912A-0C70-32B4-0C011D4F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spark.executor.instances</a:t>
            </a:r>
            <a:br>
              <a:rPr lang="fr-FR" dirty="0"/>
            </a:br>
            <a:r>
              <a:rPr lang="fr-FR" dirty="0"/>
              <a:t>.. for </a:t>
            </a:r>
            <a:r>
              <a:rPr lang="fr-FR" dirty="0" err="1"/>
              <a:t>Static</a:t>
            </a:r>
            <a:r>
              <a:rPr lang="fr-FR" dirty="0"/>
              <a:t>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58902-F013-B2F4-D2A3-B5F43C319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07" y="2827557"/>
            <a:ext cx="9307586" cy="8542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C83B28-CAB7-C1E8-10F3-42B9A462EA97}"/>
              </a:ext>
            </a:extLst>
          </p:cNvPr>
          <p:cNvSpPr txBox="1">
            <a:spLocks/>
          </p:cNvSpPr>
          <p:nvPr/>
        </p:nvSpPr>
        <p:spPr>
          <a:xfrm>
            <a:off x="724504" y="42331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..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 Dynamic Allocation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9123BD-D2BB-6C48-453F-09538D7E9974}"/>
              </a:ext>
            </a:extLst>
          </p:cNvPr>
          <p:cNvSpPr/>
          <p:nvPr/>
        </p:nvSpPr>
        <p:spPr>
          <a:xfrm>
            <a:off x="6637867" y="3125410"/>
            <a:ext cx="2327123" cy="3035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3F0188-DD98-20E1-19B4-3DDC6287CF85}"/>
              </a:ext>
            </a:extLst>
          </p:cNvPr>
          <p:cNvSpPr/>
          <p:nvPr/>
        </p:nvSpPr>
        <p:spPr>
          <a:xfrm rot="1041316">
            <a:off x="6681408" y="3614915"/>
            <a:ext cx="270934" cy="909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17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9C7F-8657-8B30-959A-39DE7068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Dynamic Allocation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F91B69-24A1-F8BC-0375-EF8EA0EB71CA}"/>
              </a:ext>
            </a:extLst>
          </p:cNvPr>
          <p:cNvSpPr/>
          <p:nvPr/>
        </p:nvSpPr>
        <p:spPr>
          <a:xfrm>
            <a:off x="1840607" y="3061410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7E1E1-250E-5AA4-19CF-4BD3CC5EFA99}"/>
              </a:ext>
            </a:extLst>
          </p:cNvPr>
          <p:cNvSpPr txBox="1"/>
          <p:nvPr/>
        </p:nvSpPr>
        <p:spPr>
          <a:xfrm>
            <a:off x="1982665" y="259974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628996-9074-8AED-D90F-A2199129327C}"/>
              </a:ext>
            </a:extLst>
          </p:cNvPr>
          <p:cNvSpPr/>
          <p:nvPr/>
        </p:nvSpPr>
        <p:spPr>
          <a:xfrm>
            <a:off x="5140652" y="2176780"/>
            <a:ext cx="2496457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E8EA29-0587-3CB5-2E99-E517345F104A}"/>
              </a:ext>
            </a:extLst>
          </p:cNvPr>
          <p:cNvSpPr/>
          <p:nvPr/>
        </p:nvSpPr>
        <p:spPr>
          <a:xfrm>
            <a:off x="5293052" y="2329180"/>
            <a:ext cx="2496457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CACA584-C37E-EC97-466A-ED703F41CA32}"/>
              </a:ext>
            </a:extLst>
          </p:cNvPr>
          <p:cNvSpPr/>
          <p:nvPr/>
        </p:nvSpPr>
        <p:spPr>
          <a:xfrm rot="19043743">
            <a:off x="7952604" y="4451005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77D404-4D16-B43A-D67D-C16F4FEB290B}"/>
              </a:ext>
            </a:extLst>
          </p:cNvPr>
          <p:cNvSpPr txBox="1"/>
          <p:nvPr/>
        </p:nvSpPr>
        <p:spPr>
          <a:xfrm>
            <a:off x="8094512" y="5147733"/>
            <a:ext cx="91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Upscale</a:t>
            </a:r>
            <a:endParaRPr lang="fr-FR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5BF07BC-0869-CFE6-5EDD-0B006CE62A40}"/>
              </a:ext>
            </a:extLst>
          </p:cNvPr>
          <p:cNvSpPr/>
          <p:nvPr/>
        </p:nvSpPr>
        <p:spPr>
          <a:xfrm rot="12828780">
            <a:off x="8608742" y="3996181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93C85-C664-4E27-BF45-82F062C6E86B}"/>
              </a:ext>
            </a:extLst>
          </p:cNvPr>
          <p:cNvSpPr txBox="1"/>
          <p:nvPr/>
        </p:nvSpPr>
        <p:spPr>
          <a:xfrm>
            <a:off x="8691433" y="3526393"/>
            <a:ext cx="119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Downscale</a:t>
            </a:r>
            <a:endParaRPr lang="fr-FR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781AD47-F0A3-2453-6EE3-32EB27243DDA}"/>
              </a:ext>
            </a:extLst>
          </p:cNvPr>
          <p:cNvSpPr/>
          <p:nvPr/>
        </p:nvSpPr>
        <p:spPr>
          <a:xfrm rot="12828780">
            <a:off x="10428828" y="3472427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2671452-8D59-D761-82B0-472086100FDD}"/>
              </a:ext>
            </a:extLst>
          </p:cNvPr>
          <p:cNvSpPr/>
          <p:nvPr/>
        </p:nvSpPr>
        <p:spPr>
          <a:xfrm rot="19043743">
            <a:off x="9680040" y="3982370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D1982B-77FD-1DF5-F27B-12483FA86526}"/>
              </a:ext>
            </a:extLst>
          </p:cNvPr>
          <p:cNvSpPr txBox="1"/>
          <p:nvPr/>
        </p:nvSpPr>
        <p:spPr>
          <a:xfrm>
            <a:off x="3917887" y="5614779"/>
            <a:ext cx="529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spark.dynamic.allocation.enabled</a:t>
            </a:r>
            <a:r>
              <a:rPr lang="fr-FR" sz="2400" b="1" dirty="0"/>
              <a:t> </a:t>
            </a:r>
            <a:r>
              <a:rPr lang="fr-FR" sz="2400" b="1" dirty="0" err="1"/>
              <a:t>true</a:t>
            </a:r>
            <a:endParaRPr lang="fr-F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45EBD-B209-AC60-D2CA-9A6E3778B8DB}"/>
              </a:ext>
            </a:extLst>
          </p:cNvPr>
          <p:cNvSpPr txBox="1"/>
          <p:nvPr/>
        </p:nvSpPr>
        <p:spPr>
          <a:xfrm>
            <a:off x="2736895" y="6212328"/>
            <a:ext cx="8168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--</a:t>
            </a:r>
            <a:r>
              <a:rPr lang="fr-FR" sz="1800" b="1" dirty="0" err="1"/>
              <a:t>spark.dynamic.allocation</a:t>
            </a:r>
            <a:r>
              <a:rPr lang="fr-FR" sz="1800" b="1" dirty="0"/>
              <a:t>.</a:t>
            </a:r>
            <a:r>
              <a:rPr lang="fr-FR" b="1" i="0" dirty="0">
                <a:solidFill>
                  <a:srgbClr val="444444"/>
                </a:solidFill>
                <a:effectLst/>
                <a:latin typeface="Menlo"/>
              </a:rPr>
              <a:t>{min | max | </a:t>
            </a:r>
            <a:r>
              <a:rPr lang="fr-FR" b="1" i="0" dirty="0" err="1">
                <a:solidFill>
                  <a:srgbClr val="444444"/>
                </a:solidFill>
                <a:effectLst/>
                <a:latin typeface="Menlo"/>
              </a:rPr>
              <a:t>initialExecutors</a:t>
            </a:r>
            <a:r>
              <a:rPr lang="fr-FR" b="1" i="0" dirty="0">
                <a:solidFill>
                  <a:srgbClr val="444444"/>
                </a:solidFill>
                <a:effectLst/>
                <a:latin typeface="Menlo"/>
              </a:rPr>
              <a:t> | </a:t>
            </a:r>
            <a:r>
              <a:rPr lang="fr-FR" b="1" i="0" dirty="0" err="1">
                <a:solidFill>
                  <a:srgbClr val="444444"/>
                </a:solidFill>
                <a:effectLst/>
                <a:latin typeface="Menlo"/>
              </a:rPr>
              <a:t>executorIdleTimeout</a:t>
            </a:r>
            <a:r>
              <a:rPr lang="fr-FR" b="1" i="0" dirty="0">
                <a:solidFill>
                  <a:srgbClr val="444444"/>
                </a:solidFill>
                <a:effectLst/>
                <a:latin typeface="Menlo"/>
              </a:rPr>
              <a:t> | … }</a:t>
            </a:r>
            <a:endParaRPr lang="fr-F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27E7C-17BC-8C9A-2BF1-DC88759111CE}"/>
              </a:ext>
            </a:extLst>
          </p:cNvPr>
          <p:cNvSpPr txBox="1"/>
          <p:nvPr/>
        </p:nvSpPr>
        <p:spPr>
          <a:xfrm>
            <a:off x="5387906" y="1752777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21566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8050-0DFE-4F69-53F8-2FDC356E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1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Dynamic Allocation arguments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2D5D6-772A-EF50-8F44-C6A3052C3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96" y="1227731"/>
            <a:ext cx="5762323" cy="56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86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58D7-4932-7205-38F4-FC982F5B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4" y="56551"/>
            <a:ext cx="11925903" cy="965643"/>
          </a:xfrm>
        </p:spPr>
        <p:txBody>
          <a:bodyPr/>
          <a:lstStyle/>
          <a:p>
            <a:pPr algn="ctr"/>
            <a:r>
              <a:rPr lang="fr-FR" dirty="0"/>
              <a:t>Dynamic Spark + Dynamic K8s Cloud Cluster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4340ED9-3DCA-24D3-ADF8-C2F831F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81" y="2754833"/>
            <a:ext cx="1003781" cy="9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7B1B0-6581-66B7-D8B0-AB02E3A98199}"/>
              </a:ext>
            </a:extLst>
          </p:cNvPr>
          <p:cNvSpPr txBox="1"/>
          <p:nvPr/>
        </p:nvSpPr>
        <p:spPr>
          <a:xfrm>
            <a:off x="4477712" y="1583413"/>
            <a:ext cx="398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WorkerNode</a:t>
            </a:r>
            <a:r>
              <a:rPr lang="fr-FR" dirty="0"/>
              <a:t> (Virtual Machine via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A508C-423E-C279-6165-7886D62D6872}"/>
              </a:ext>
            </a:extLst>
          </p:cNvPr>
          <p:cNvSpPr/>
          <p:nvPr/>
        </p:nvSpPr>
        <p:spPr>
          <a:xfrm>
            <a:off x="4705965" y="1943409"/>
            <a:ext cx="3383330" cy="2479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9B9D34-9D8E-DA4C-C3B5-A1C2BECA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42" y="258594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23CE9A-ED10-5BB8-1D60-ED00E94E7EF7}"/>
              </a:ext>
            </a:extLst>
          </p:cNvPr>
          <p:cNvSpPr/>
          <p:nvPr/>
        </p:nvSpPr>
        <p:spPr>
          <a:xfrm>
            <a:off x="5147693" y="2014683"/>
            <a:ext cx="1327692" cy="894293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414C4E-90A0-A659-933F-11A0EBDED6C4}"/>
              </a:ext>
            </a:extLst>
          </p:cNvPr>
          <p:cNvSpPr/>
          <p:nvPr/>
        </p:nvSpPr>
        <p:spPr>
          <a:xfrm>
            <a:off x="5567187" y="2419398"/>
            <a:ext cx="1327692" cy="894294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C243F0-13B4-BF25-FC34-DE12AED5E393}"/>
              </a:ext>
            </a:extLst>
          </p:cNvPr>
          <p:cNvSpPr/>
          <p:nvPr/>
        </p:nvSpPr>
        <p:spPr>
          <a:xfrm>
            <a:off x="6749142" y="3477939"/>
            <a:ext cx="1243391" cy="894294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5694023-D53D-A546-8F72-781F672FD10F}"/>
              </a:ext>
            </a:extLst>
          </p:cNvPr>
          <p:cNvSpPr/>
          <p:nvPr/>
        </p:nvSpPr>
        <p:spPr>
          <a:xfrm rot="19043743">
            <a:off x="6156050" y="3146435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FB0E6-4E54-8A56-D826-99EA56ADC8CD}"/>
              </a:ext>
            </a:extLst>
          </p:cNvPr>
          <p:cNvSpPr txBox="1"/>
          <p:nvPr/>
        </p:nvSpPr>
        <p:spPr>
          <a:xfrm>
            <a:off x="5150095" y="3543495"/>
            <a:ext cx="1685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1) </a:t>
            </a:r>
            <a:r>
              <a:rPr lang="fr-FR" dirty="0" err="1"/>
              <a:t>Upscale</a:t>
            </a:r>
            <a:endParaRPr lang="fr-FR" dirty="0"/>
          </a:p>
          <a:p>
            <a:r>
              <a:rPr lang="fr-FR" dirty="0"/>
              <a:t>.. </a:t>
            </a:r>
            <a:r>
              <a:rPr lang="fr-FR" dirty="0" err="1"/>
              <a:t>Add</a:t>
            </a:r>
            <a:r>
              <a:rPr lang="fr-FR" dirty="0"/>
              <a:t> POD </a:t>
            </a:r>
          </a:p>
          <a:p>
            <a:r>
              <a:rPr lang="fr-FR" dirty="0"/>
              <a:t>in </a:t>
            </a:r>
            <a:r>
              <a:rPr lang="fr-FR" dirty="0" err="1"/>
              <a:t>Existing</a:t>
            </a:r>
            <a:r>
              <a:rPr lang="fr-FR" dirty="0"/>
              <a:t> Node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161328E-D6BD-5589-ECE2-260E2E4532BF}"/>
              </a:ext>
            </a:extLst>
          </p:cNvPr>
          <p:cNvSpPr/>
          <p:nvPr/>
        </p:nvSpPr>
        <p:spPr>
          <a:xfrm rot="19043743">
            <a:off x="7463908" y="4588370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A29410-4E9F-18BA-CB02-B4840A243B27}"/>
              </a:ext>
            </a:extLst>
          </p:cNvPr>
          <p:cNvSpPr/>
          <p:nvPr/>
        </p:nvSpPr>
        <p:spPr>
          <a:xfrm>
            <a:off x="8761927" y="4620380"/>
            <a:ext cx="2496320" cy="20416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5008E31-24B6-F045-0CA7-3D778502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11" y="521129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EBFD89-4C66-5179-B8D7-116ED5C638D2}"/>
              </a:ext>
            </a:extLst>
          </p:cNvPr>
          <p:cNvSpPr txBox="1"/>
          <p:nvPr/>
        </p:nvSpPr>
        <p:spPr>
          <a:xfrm>
            <a:off x="5212458" y="4841048"/>
            <a:ext cx="3007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2) </a:t>
            </a:r>
            <a:r>
              <a:rPr lang="fr-FR" dirty="0" err="1"/>
              <a:t>Upscale</a:t>
            </a:r>
            <a:endParaRPr lang="fr-FR" dirty="0"/>
          </a:p>
          <a:p>
            <a:r>
              <a:rPr lang="fr-FR" dirty="0"/>
              <a:t>.. </a:t>
            </a:r>
            <a:r>
              <a:rPr lang="fr-FR" dirty="0" err="1"/>
              <a:t>Pending</a:t>
            </a:r>
            <a:r>
              <a:rPr lang="fr-FR" dirty="0"/>
              <a:t> « 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executor</a:t>
            </a:r>
            <a:r>
              <a:rPr lang="fr-FR" dirty="0"/>
              <a:t> »</a:t>
            </a:r>
          </a:p>
          <a:p>
            <a:r>
              <a:rPr lang="fr-FR" dirty="0"/>
              <a:t>=&gt; </a:t>
            </a:r>
            <a:r>
              <a:rPr lang="fr-FR" dirty="0" err="1"/>
              <a:t>Allocate</a:t>
            </a:r>
            <a:r>
              <a:rPr lang="fr-FR" dirty="0"/>
              <a:t> NEW </a:t>
            </a:r>
            <a:r>
              <a:rPr lang="fr-FR" dirty="0" err="1"/>
              <a:t>Worker</a:t>
            </a:r>
            <a:r>
              <a:rPr lang="fr-FR" dirty="0"/>
              <a:t> (VM)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A0FC17-D3B5-ED85-9C7E-E894749B0709}"/>
              </a:ext>
            </a:extLst>
          </p:cNvPr>
          <p:cNvSpPr/>
          <p:nvPr/>
        </p:nvSpPr>
        <p:spPr>
          <a:xfrm>
            <a:off x="874729" y="4214290"/>
            <a:ext cx="2212938" cy="2018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FE32F70-48AC-E9E6-7E4A-9381612C2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35" y="466217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C09D9D-82D2-AA9F-0807-5AD78344B65F}"/>
              </a:ext>
            </a:extLst>
          </p:cNvPr>
          <p:cNvSpPr/>
          <p:nvPr/>
        </p:nvSpPr>
        <p:spPr>
          <a:xfrm>
            <a:off x="1471739" y="4801871"/>
            <a:ext cx="1327692" cy="894294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78F202-A997-6510-2BA8-5EF10DEF3FD2}"/>
              </a:ext>
            </a:extLst>
          </p:cNvPr>
          <p:cNvSpPr txBox="1"/>
          <p:nvPr/>
        </p:nvSpPr>
        <p:spPr>
          <a:xfrm>
            <a:off x="1548361" y="4380078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C4BD5-0EDE-F67E-A1A6-280695702AC6}"/>
              </a:ext>
            </a:extLst>
          </p:cNvPr>
          <p:cNvSpPr txBox="1"/>
          <p:nvPr/>
        </p:nvSpPr>
        <p:spPr>
          <a:xfrm>
            <a:off x="5162131" y="1970570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FDEE71-2837-B097-18A5-AF8F40F654F6}"/>
              </a:ext>
            </a:extLst>
          </p:cNvPr>
          <p:cNvSpPr txBox="1"/>
          <p:nvPr/>
        </p:nvSpPr>
        <p:spPr>
          <a:xfrm>
            <a:off x="5605125" y="2363319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F5D27C-8155-0B1C-03BC-14B34E9782EB}"/>
              </a:ext>
            </a:extLst>
          </p:cNvPr>
          <p:cNvSpPr txBox="1"/>
          <p:nvPr/>
        </p:nvSpPr>
        <p:spPr>
          <a:xfrm>
            <a:off x="6693683" y="3377707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C364C7E-544B-79DA-2269-80E34EEB6CE7}"/>
              </a:ext>
            </a:extLst>
          </p:cNvPr>
          <p:cNvSpPr/>
          <p:nvPr/>
        </p:nvSpPr>
        <p:spPr>
          <a:xfrm rot="13276045">
            <a:off x="9603729" y="4228494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54236-310D-0F21-1204-F3DB113FDA49}"/>
              </a:ext>
            </a:extLst>
          </p:cNvPr>
          <p:cNvSpPr txBox="1"/>
          <p:nvPr/>
        </p:nvSpPr>
        <p:spPr>
          <a:xfrm>
            <a:off x="8962099" y="3631273"/>
            <a:ext cx="3176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3) </a:t>
            </a:r>
            <a:r>
              <a:rPr lang="fr-FR" dirty="0" err="1"/>
              <a:t>Downscale</a:t>
            </a:r>
            <a:endParaRPr lang="fr-FR" dirty="0"/>
          </a:p>
          <a:p>
            <a:r>
              <a:rPr lang="fr-FR" dirty="0"/>
              <a:t>OR Spot VM </a:t>
            </a:r>
            <a:r>
              <a:rPr lang="fr-FR" dirty="0" err="1"/>
              <a:t>reclaimed</a:t>
            </a:r>
            <a:r>
              <a:rPr lang="fr-FR" dirty="0"/>
              <a:t> by Cloud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5CDFFB7B-661A-6C2A-D6F9-99F99B27221D}"/>
              </a:ext>
            </a:extLst>
          </p:cNvPr>
          <p:cNvSpPr/>
          <p:nvPr/>
        </p:nvSpPr>
        <p:spPr>
          <a:xfrm rot="8806669">
            <a:off x="1663267" y="2134409"/>
            <a:ext cx="374397" cy="56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F0F34C3-7D1B-F86D-BA1D-96340C907E41}"/>
              </a:ext>
            </a:extLst>
          </p:cNvPr>
          <p:cNvSpPr/>
          <p:nvPr/>
        </p:nvSpPr>
        <p:spPr>
          <a:xfrm rot="12654412">
            <a:off x="1497510" y="3737669"/>
            <a:ext cx="374397" cy="56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38D45E24-BC6A-4FE6-DB83-822DD1199CB3}"/>
              </a:ext>
            </a:extLst>
          </p:cNvPr>
          <p:cNvSpPr/>
          <p:nvPr/>
        </p:nvSpPr>
        <p:spPr>
          <a:xfrm rot="2236944">
            <a:off x="2363823" y="2158536"/>
            <a:ext cx="374397" cy="56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 descr="Découverte de AKS">
            <a:extLst>
              <a:ext uri="{FF2B5EF4-FFF2-40B4-BE49-F238E27FC236}">
                <a16:creationId xmlns:a16="http://schemas.microsoft.com/office/drawing/2014/main" id="{3CF0C38E-9C6C-A2D0-9C74-803257229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96" y="982001"/>
            <a:ext cx="1722660" cy="9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CF403425-9B1D-1A9B-FAAB-CBA834ED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18" y="2031768"/>
            <a:ext cx="51876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3DA4FE77-5FE0-7308-2A97-65F89242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70" y="4662179"/>
            <a:ext cx="51876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A6FCD8A-77C8-0188-AF20-34A8F12C8441}"/>
              </a:ext>
            </a:extLst>
          </p:cNvPr>
          <p:cNvSpPr txBox="1"/>
          <p:nvPr/>
        </p:nvSpPr>
        <p:spPr>
          <a:xfrm>
            <a:off x="522984" y="2161383"/>
            <a:ext cx="111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Alloc/free</a:t>
            </a:r>
          </a:p>
          <a:p>
            <a:r>
              <a:rPr lang="fr-FR" dirty="0" err="1"/>
              <a:t>resource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8577CD-C7EA-CADC-3EC5-F75FD837C89E}"/>
              </a:ext>
            </a:extLst>
          </p:cNvPr>
          <p:cNvSpPr txBox="1"/>
          <p:nvPr/>
        </p:nvSpPr>
        <p:spPr>
          <a:xfrm>
            <a:off x="2775660" y="2164544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1mn to </a:t>
            </a:r>
          </a:p>
          <a:p>
            <a:r>
              <a:rPr lang="fr-FR" dirty="0" err="1"/>
              <a:t>quit</a:t>
            </a:r>
            <a:r>
              <a:rPr lang="fr-FR" dirty="0"/>
              <a:t> Spot </a:t>
            </a:r>
          </a:p>
        </p:txBody>
      </p:sp>
    </p:spTree>
    <p:extLst>
      <p:ext uri="{BB962C8B-B14F-4D97-AF65-F5344CB8AC3E}">
        <p14:creationId xmlns:p14="http://schemas.microsoft.com/office/powerpoint/2010/main" val="180760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B8D955-4036-B4F5-C9CB-9895D255383B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960345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D02A-623E-E27A-945F-71C85B49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K8s </a:t>
            </a:r>
            <a:r>
              <a:rPr lang="fr-FR" dirty="0" err="1"/>
              <a:t>NodePool</a:t>
            </a:r>
            <a:r>
              <a:rPr lang="fr-FR" dirty="0"/>
              <a:t>, </a:t>
            </a:r>
            <a:r>
              <a:rPr lang="fr-FR" dirty="0" err="1"/>
              <a:t>Afinity</a:t>
            </a:r>
            <a:r>
              <a:rPr lang="fr-FR" dirty="0"/>
              <a:t>, </a:t>
            </a:r>
            <a:r>
              <a:rPr lang="fr-FR" dirty="0" err="1"/>
              <a:t>Toleration</a:t>
            </a:r>
            <a:r>
              <a:rPr lang="fr-FR" dirty="0"/>
              <a:t>, Spot VM ..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C664F33-531A-A11E-8058-445DA729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42" y="4328782"/>
            <a:ext cx="1003781" cy="9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écouverte de AKS">
            <a:extLst>
              <a:ext uri="{FF2B5EF4-FFF2-40B4-BE49-F238E27FC236}">
                <a16:creationId xmlns:a16="http://schemas.microsoft.com/office/drawing/2014/main" id="{C57C0EA4-E5D8-33FB-85E5-03655FDB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9" y="2152820"/>
            <a:ext cx="1722660" cy="9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E11317-F6D7-C3D7-A353-EB967197C22A}"/>
              </a:ext>
            </a:extLst>
          </p:cNvPr>
          <p:cNvSpPr/>
          <p:nvPr/>
        </p:nvSpPr>
        <p:spPr>
          <a:xfrm>
            <a:off x="3034578" y="3959961"/>
            <a:ext cx="3003365" cy="171752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E5CD699-AAB8-EE5B-8F33-8AC40678C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448" y="4405066"/>
            <a:ext cx="645166" cy="9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832657E-3EF3-849C-5694-991D1A3F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598" y="4405064"/>
            <a:ext cx="645167" cy="9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D1C69BE-F219-88A0-F8F2-69A44860F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49" y="4405064"/>
            <a:ext cx="645167" cy="9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5D745F-F2AF-90EA-D67D-3531BC009D4F}"/>
              </a:ext>
            </a:extLst>
          </p:cNvPr>
          <p:cNvSpPr txBox="1"/>
          <p:nvPr/>
        </p:nvSpPr>
        <p:spPr>
          <a:xfrm>
            <a:off x="2685142" y="2599908"/>
            <a:ext cx="4159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Node Pool 1</a:t>
            </a:r>
          </a:p>
          <a:p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VMs</a:t>
            </a:r>
            <a:r>
              <a:rPr lang="fr-FR" dirty="0"/>
              <a:t>  … </a:t>
            </a:r>
            <a:r>
              <a:rPr lang="fr-FR" dirty="0" err="1"/>
              <a:t>reserved</a:t>
            </a:r>
            <a:endParaRPr lang="fr-FR" dirty="0"/>
          </a:p>
          <a:p>
            <a:r>
              <a:rPr lang="fr-FR" dirty="0"/>
              <a:t> =&gt; for long running services, </a:t>
            </a:r>
            <a:r>
              <a:rPr lang="fr-FR" dirty="0" err="1"/>
              <a:t>spark</a:t>
            </a:r>
            <a:r>
              <a:rPr lang="fr-FR" dirty="0"/>
              <a:t> Drivers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16B1B0-D2D2-691A-DBAB-2AD1C6DE8311}"/>
              </a:ext>
            </a:extLst>
          </p:cNvPr>
          <p:cNvSpPr/>
          <p:nvPr/>
        </p:nvSpPr>
        <p:spPr>
          <a:xfrm>
            <a:off x="7017374" y="3635808"/>
            <a:ext cx="4878128" cy="2281182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A00C29D-A184-E141-174A-C8A03B66A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75" y="3823256"/>
            <a:ext cx="1220885" cy="18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4C8F216D-8816-938D-8D00-F585AB000D3D}"/>
              </a:ext>
            </a:extLst>
          </p:cNvPr>
          <p:cNvSpPr/>
          <p:nvPr/>
        </p:nvSpPr>
        <p:spPr>
          <a:xfrm rot="19043743">
            <a:off x="8190411" y="6018633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E49CC6A-2F57-D5C5-B9FC-F06E684707BC}"/>
              </a:ext>
            </a:extLst>
          </p:cNvPr>
          <p:cNvSpPr/>
          <p:nvPr/>
        </p:nvSpPr>
        <p:spPr>
          <a:xfrm rot="12828780">
            <a:off x="8943966" y="5659340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9030F9D-59F6-2774-5527-BE20ECBA5020}"/>
              </a:ext>
            </a:extLst>
          </p:cNvPr>
          <p:cNvSpPr/>
          <p:nvPr/>
        </p:nvSpPr>
        <p:spPr>
          <a:xfrm rot="12828780">
            <a:off x="10709596" y="4945032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295D7F8-E953-BCDE-9850-3172A389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22" y="3800237"/>
            <a:ext cx="1220885" cy="18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35A2CBD2-2361-B151-4D0F-689518F9ED01}"/>
              </a:ext>
            </a:extLst>
          </p:cNvPr>
          <p:cNvSpPr/>
          <p:nvPr/>
        </p:nvSpPr>
        <p:spPr>
          <a:xfrm rot="19043743">
            <a:off x="9857251" y="5432278"/>
            <a:ext cx="575733" cy="706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8EA4D-5A71-B427-D20D-E66FA87E5AF6}"/>
              </a:ext>
            </a:extLst>
          </p:cNvPr>
          <p:cNvSpPr txBox="1"/>
          <p:nvPr/>
        </p:nvSpPr>
        <p:spPr>
          <a:xfrm>
            <a:off x="7322637" y="1895053"/>
            <a:ext cx="3692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Node Pool 2</a:t>
            </a:r>
          </a:p>
          <a:p>
            <a:endParaRPr lang="fr-FR" dirty="0"/>
          </a:p>
          <a:p>
            <a:r>
              <a:rPr lang="fr-FR" dirty="0"/>
              <a:t>Big </a:t>
            </a:r>
            <a:r>
              <a:rPr lang="fr-FR" dirty="0" err="1"/>
              <a:t>VMs</a:t>
            </a:r>
            <a:r>
              <a:rPr lang="fr-FR" dirty="0"/>
              <a:t>  … « SPOT »  </a:t>
            </a:r>
          </a:p>
          <a:p>
            <a:r>
              <a:rPr lang="fr-FR" dirty="0"/>
              <a:t>(</a:t>
            </a:r>
            <a:r>
              <a:rPr lang="fr-FR" dirty="0" err="1"/>
              <a:t>cheaper</a:t>
            </a:r>
            <a:r>
              <a:rPr lang="fr-FR" dirty="0"/>
              <a:t>,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reclaimed</a:t>
            </a:r>
            <a:r>
              <a:rPr lang="fr-FR" dirty="0"/>
              <a:t> by cloud)</a:t>
            </a:r>
          </a:p>
          <a:p>
            <a:r>
              <a:rPr lang="fr-FR" dirty="0"/>
              <a:t> =&gt; for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Executors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709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B7BC-FBAC-6C25-230C-6347E453D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4052"/>
            <a:ext cx="10515600" cy="210901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Use CPU Resource: 100% or sharing ?</a:t>
            </a:r>
          </a:p>
        </p:txBody>
      </p:sp>
    </p:spTree>
    <p:extLst>
      <p:ext uri="{BB962C8B-B14F-4D97-AF65-F5344CB8AC3E}">
        <p14:creationId xmlns:p14="http://schemas.microsoft.com/office/powerpoint/2010/main" val="3811605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3F65-7CC9-C0C0-47DC-B11A280E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31" y="23633"/>
            <a:ext cx="11722704" cy="1325563"/>
          </a:xfrm>
        </p:spPr>
        <p:txBody>
          <a:bodyPr/>
          <a:lstStyle/>
          <a:p>
            <a:pPr algn="ctr"/>
            <a:r>
              <a:rPr lang="fr-FR" dirty="0" err="1"/>
              <a:t>Cpu</a:t>
            </a:r>
            <a:r>
              <a:rPr lang="fr-FR" dirty="0"/>
              <a:t> </a:t>
            </a:r>
            <a:r>
              <a:rPr lang="fr-FR" dirty="0" err="1"/>
              <a:t>Cores</a:t>
            </a:r>
            <a:r>
              <a:rPr lang="fr-FR" dirty="0"/>
              <a:t> &lt;-&gt; Threads &lt;-&gt; max Active </a:t>
            </a:r>
            <a:r>
              <a:rPr lang="fr-FR" dirty="0" err="1"/>
              <a:t>Tasks</a:t>
            </a:r>
            <a:endParaRPr lang="fr-F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CE0F60B-875D-8A44-BB8E-FD7CD403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02" y="1524891"/>
            <a:ext cx="828887" cy="12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What is the difference between 4 core and 4 CPU? - Quora">
            <a:extLst>
              <a:ext uri="{FF2B5EF4-FFF2-40B4-BE49-F238E27FC236}">
                <a16:creationId xmlns:a16="http://schemas.microsoft.com/office/drawing/2014/main" id="{506C001D-AC32-5CA3-C142-F47F5CD1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43" y="4538714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ow many CPU cores do you have? How to check | PCWorld">
            <a:extLst>
              <a:ext uri="{FF2B5EF4-FFF2-40B4-BE49-F238E27FC236}">
                <a16:creationId xmlns:a16="http://schemas.microsoft.com/office/drawing/2014/main" id="{95118E77-75E2-DF91-2FC1-130FFD29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81" y="3085117"/>
            <a:ext cx="1473242" cy="10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9DAF0-D84B-9830-22DF-01379E2C4CCC}"/>
              </a:ext>
            </a:extLst>
          </p:cNvPr>
          <p:cNvSpPr txBox="1"/>
          <p:nvPr/>
        </p:nvSpPr>
        <p:spPr>
          <a:xfrm>
            <a:off x="6870095" y="2972499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5E20B8-8877-B557-8791-A82016DB08E6}"/>
              </a:ext>
            </a:extLst>
          </p:cNvPr>
          <p:cNvGrpSpPr/>
          <p:nvPr/>
        </p:nvGrpSpPr>
        <p:grpSpPr>
          <a:xfrm>
            <a:off x="8302170" y="3950378"/>
            <a:ext cx="287866" cy="1088332"/>
            <a:chOff x="7799008" y="3561078"/>
            <a:chExt cx="287866" cy="1088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6EE61CD-3361-DD13-DCF3-F9F266CEC1DD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25AEB7-9BA4-08EF-3A2E-0F2E7292C52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D4A761-9F12-1960-8849-8FCD8E8CA5A3}"/>
              </a:ext>
            </a:extLst>
          </p:cNvPr>
          <p:cNvSpPr txBox="1"/>
          <p:nvPr/>
        </p:nvSpPr>
        <p:spPr>
          <a:xfrm>
            <a:off x="7762723" y="3581046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8DE6B-0E0B-B2A1-6CF7-8E01AD009251}"/>
              </a:ext>
            </a:extLst>
          </p:cNvPr>
          <p:cNvSpPr txBox="1"/>
          <p:nvPr/>
        </p:nvSpPr>
        <p:spPr>
          <a:xfrm>
            <a:off x="8737763" y="2999269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FFB866-0F01-CADD-986D-5E13C262D2AA}"/>
              </a:ext>
            </a:extLst>
          </p:cNvPr>
          <p:cNvSpPr txBox="1"/>
          <p:nvPr/>
        </p:nvSpPr>
        <p:spPr>
          <a:xfrm>
            <a:off x="9741617" y="3654951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Pool Thread 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B22632-694F-AA2D-0185-B79BE9D4804D}"/>
              </a:ext>
            </a:extLst>
          </p:cNvPr>
          <p:cNvSpPr/>
          <p:nvPr/>
        </p:nvSpPr>
        <p:spPr>
          <a:xfrm>
            <a:off x="6729791" y="2767775"/>
            <a:ext cx="4422020" cy="249250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FAD2B5-694B-559A-5F34-22EE28E3B86C}"/>
              </a:ext>
            </a:extLst>
          </p:cNvPr>
          <p:cNvSpPr txBox="1"/>
          <p:nvPr/>
        </p:nvSpPr>
        <p:spPr>
          <a:xfrm>
            <a:off x="8084028" y="2366623"/>
            <a:ext cx="1713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Thread Pool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39821A-7666-11E3-AE2D-A3161A0F9C65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4875574" y="3636738"/>
            <a:ext cx="1854215" cy="182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D0F9A3-EBCA-C3A9-8CBE-D464A061B41F}"/>
              </a:ext>
            </a:extLst>
          </p:cNvPr>
          <p:cNvCxnSpPr>
            <a:cxnSpLocks/>
          </p:cNvCxnSpPr>
          <p:nvPr/>
        </p:nvCxnSpPr>
        <p:spPr>
          <a:xfrm>
            <a:off x="4875574" y="4318918"/>
            <a:ext cx="1854215" cy="182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A2E239-D671-F63D-049B-FBF2861DF4A8}"/>
              </a:ext>
            </a:extLst>
          </p:cNvPr>
          <p:cNvSpPr/>
          <p:nvPr/>
        </p:nvSpPr>
        <p:spPr>
          <a:xfrm>
            <a:off x="4875572" y="2295127"/>
            <a:ext cx="6411702" cy="314763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D8C5B1-F725-73A0-9997-98C603BF4FDC}"/>
              </a:ext>
            </a:extLst>
          </p:cNvPr>
          <p:cNvSpPr txBox="1"/>
          <p:nvPr/>
        </p:nvSpPr>
        <p:spPr>
          <a:xfrm>
            <a:off x="7205507" y="1860014"/>
            <a:ext cx="228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Executor</a:t>
            </a:r>
            <a:r>
              <a:rPr lang="fr-FR" sz="2400" b="1" dirty="0"/>
              <a:t> Service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B4BA32B-C6F8-CDD1-682D-E650AE83936B}"/>
              </a:ext>
            </a:extLst>
          </p:cNvPr>
          <p:cNvSpPr/>
          <p:nvPr/>
        </p:nvSpPr>
        <p:spPr>
          <a:xfrm>
            <a:off x="4712901" y="3636738"/>
            <a:ext cx="325345" cy="691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1C7A8B-5D9B-8BDB-30FD-7732AC4FE991}"/>
              </a:ext>
            </a:extLst>
          </p:cNvPr>
          <p:cNvSpPr/>
          <p:nvPr/>
        </p:nvSpPr>
        <p:spPr>
          <a:xfrm>
            <a:off x="5641073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0F5B9-2713-6A3A-EA52-4040726D1501}"/>
              </a:ext>
            </a:extLst>
          </p:cNvPr>
          <p:cNvSpPr/>
          <p:nvPr/>
        </p:nvSpPr>
        <p:spPr>
          <a:xfrm>
            <a:off x="5821574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6F9B00-E455-11F7-7DF6-C25F302B0AF2}"/>
              </a:ext>
            </a:extLst>
          </p:cNvPr>
          <p:cNvSpPr/>
          <p:nvPr/>
        </p:nvSpPr>
        <p:spPr>
          <a:xfrm>
            <a:off x="6007828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B4805D-0DA0-CAE2-4057-D3FF3F219938}"/>
              </a:ext>
            </a:extLst>
          </p:cNvPr>
          <p:cNvSpPr/>
          <p:nvPr/>
        </p:nvSpPr>
        <p:spPr>
          <a:xfrm>
            <a:off x="6188329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F8A31E-8223-7972-7F51-0895001F6806}"/>
              </a:ext>
            </a:extLst>
          </p:cNvPr>
          <p:cNvSpPr/>
          <p:nvPr/>
        </p:nvSpPr>
        <p:spPr>
          <a:xfrm>
            <a:off x="6358553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36D6BD-7EA5-54B7-A5BF-C1B1B3BAB7A5}"/>
              </a:ext>
            </a:extLst>
          </p:cNvPr>
          <p:cNvSpPr/>
          <p:nvPr/>
        </p:nvSpPr>
        <p:spPr>
          <a:xfrm>
            <a:off x="6539054" y="3780540"/>
            <a:ext cx="91890" cy="41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0BFEBC-AEF1-67DB-F671-5BF579E0A9EA}"/>
              </a:ext>
            </a:extLst>
          </p:cNvPr>
          <p:cNvSpPr/>
          <p:nvPr/>
        </p:nvSpPr>
        <p:spPr>
          <a:xfrm>
            <a:off x="7478736" y="3611905"/>
            <a:ext cx="283977" cy="543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6D4688-EBE5-F418-6612-06768F4A02E7}"/>
              </a:ext>
            </a:extLst>
          </p:cNvPr>
          <p:cNvSpPr/>
          <p:nvPr/>
        </p:nvSpPr>
        <p:spPr>
          <a:xfrm>
            <a:off x="8501258" y="4167054"/>
            <a:ext cx="287863" cy="563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44F3F8-0BD0-5C5E-E229-28B1D9220A0E}"/>
              </a:ext>
            </a:extLst>
          </p:cNvPr>
          <p:cNvGrpSpPr/>
          <p:nvPr/>
        </p:nvGrpSpPr>
        <p:grpSpPr>
          <a:xfrm>
            <a:off x="7269237" y="3347267"/>
            <a:ext cx="287866" cy="1088332"/>
            <a:chOff x="7799008" y="3561078"/>
            <a:chExt cx="287866" cy="108833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FF1BE10-7B77-89FB-4209-90CE246C78B1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E4438F-1DEA-71D3-5393-C7154FBE5850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8FA6026-FA9D-90D1-2419-EC595B1E9473}"/>
              </a:ext>
            </a:extLst>
          </p:cNvPr>
          <p:cNvSpPr txBox="1"/>
          <p:nvPr/>
        </p:nvSpPr>
        <p:spPr>
          <a:xfrm>
            <a:off x="740018" y="2661146"/>
            <a:ext cx="11077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CPU </a:t>
            </a:r>
          </a:p>
          <a:p>
            <a:endParaRPr lang="fr-FR" sz="2400" b="1" dirty="0"/>
          </a:p>
          <a:p>
            <a:endParaRPr lang="fr-FR" sz="2400" b="1" dirty="0"/>
          </a:p>
          <a:p>
            <a:endParaRPr lang="fr-FR" sz="2400" b="1" dirty="0"/>
          </a:p>
          <a:p>
            <a:r>
              <a:rPr lang="fr-FR" sz="2400" b="1" dirty="0"/>
              <a:t>x </a:t>
            </a:r>
            <a:r>
              <a:rPr lang="fr-FR" sz="2400" b="1" dirty="0" err="1"/>
              <a:t>Cores</a:t>
            </a:r>
            <a:endParaRPr lang="fr-FR" sz="2400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6454E4-1F02-0CB8-C4B8-F790AE74A541}"/>
              </a:ext>
            </a:extLst>
          </p:cNvPr>
          <p:cNvGrpSpPr/>
          <p:nvPr/>
        </p:nvGrpSpPr>
        <p:grpSpPr>
          <a:xfrm>
            <a:off x="9160235" y="3338302"/>
            <a:ext cx="287866" cy="1088332"/>
            <a:chOff x="7799008" y="3561078"/>
            <a:chExt cx="287866" cy="108833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B5E6326-32B3-3E93-A1DC-1204A04D6C0B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95635A8-FA6A-07E6-A5B6-D8B933776FA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903EA3E-8083-03DF-E301-0AE7207883CB}"/>
              </a:ext>
            </a:extLst>
          </p:cNvPr>
          <p:cNvSpPr/>
          <p:nvPr/>
        </p:nvSpPr>
        <p:spPr>
          <a:xfrm>
            <a:off x="9359323" y="3554978"/>
            <a:ext cx="287863" cy="563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8AAB3D-8B91-C11F-144D-8F304A02B712}"/>
              </a:ext>
            </a:extLst>
          </p:cNvPr>
          <p:cNvGrpSpPr/>
          <p:nvPr/>
        </p:nvGrpSpPr>
        <p:grpSpPr>
          <a:xfrm>
            <a:off x="10481030" y="3990203"/>
            <a:ext cx="287866" cy="1088332"/>
            <a:chOff x="7799008" y="3561078"/>
            <a:chExt cx="287866" cy="108833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659DACB-9CA6-75A8-57AC-75500794F7C5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9883D69-94E6-2E6E-A4F3-F7B4FE63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2DA0A74-A10B-21AF-94DD-FB721EF3F72D}"/>
              </a:ext>
            </a:extLst>
          </p:cNvPr>
          <p:cNvSpPr/>
          <p:nvPr/>
        </p:nvSpPr>
        <p:spPr>
          <a:xfrm>
            <a:off x="10680118" y="4206879"/>
            <a:ext cx="287863" cy="563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F39F5F-B96A-4E1B-E704-9B8C45CB0C27}"/>
              </a:ext>
            </a:extLst>
          </p:cNvPr>
          <p:cNvSpPr txBox="1"/>
          <p:nvPr/>
        </p:nvSpPr>
        <p:spPr>
          <a:xfrm>
            <a:off x="9738570" y="43040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96E945-E5F2-6E72-0394-46A7E18AF536}"/>
              </a:ext>
            </a:extLst>
          </p:cNvPr>
          <p:cNvSpPr txBox="1"/>
          <p:nvPr/>
        </p:nvSpPr>
        <p:spPr>
          <a:xfrm>
            <a:off x="5303081" y="2849620"/>
            <a:ext cx="1375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Task</a:t>
            </a:r>
            <a:r>
              <a:rPr lang="fr-FR" sz="2400" b="1" dirty="0"/>
              <a:t> FIFO</a:t>
            </a:r>
          </a:p>
          <a:p>
            <a:r>
              <a:rPr lang="fr-FR" sz="2400" b="1" dirty="0"/>
              <a:t>Queue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B91D4674-F1A1-2662-C9EE-193A130849D6}"/>
              </a:ext>
            </a:extLst>
          </p:cNvPr>
          <p:cNvSpPr/>
          <p:nvPr/>
        </p:nvSpPr>
        <p:spPr>
          <a:xfrm rot="16200000">
            <a:off x="6010754" y="5205213"/>
            <a:ext cx="283032" cy="115504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23FE0C8A-9B0F-84CC-61CA-2783E1C16B12}"/>
              </a:ext>
            </a:extLst>
          </p:cNvPr>
          <p:cNvSpPr/>
          <p:nvPr/>
        </p:nvSpPr>
        <p:spPr>
          <a:xfrm rot="16200000">
            <a:off x="9142800" y="4002322"/>
            <a:ext cx="283031" cy="356082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E09932-F58D-FE29-8B5B-FA8A8DAED106}"/>
              </a:ext>
            </a:extLst>
          </p:cNvPr>
          <p:cNvSpPr txBox="1"/>
          <p:nvPr/>
        </p:nvSpPr>
        <p:spPr>
          <a:xfrm>
            <a:off x="5493879" y="5944580"/>
            <a:ext cx="14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Pending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2963472-49A6-5BA1-EEA8-33CA027B8AED}"/>
              </a:ext>
            </a:extLst>
          </p:cNvPr>
          <p:cNvSpPr txBox="1"/>
          <p:nvPr/>
        </p:nvSpPr>
        <p:spPr>
          <a:xfrm>
            <a:off x="8268660" y="5924250"/>
            <a:ext cx="2949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Active </a:t>
            </a:r>
            <a:r>
              <a:rPr lang="fr-FR" dirty="0" err="1"/>
              <a:t>Tasks</a:t>
            </a:r>
            <a:endParaRPr lang="fr-FR" dirty="0"/>
          </a:p>
          <a:p>
            <a:r>
              <a:rPr lang="fr-FR" dirty="0"/>
              <a:t> (</a:t>
            </a:r>
            <a:r>
              <a:rPr lang="fr-FR" dirty="0" err="1"/>
              <a:t>assigned</a:t>
            </a:r>
            <a:r>
              <a:rPr lang="fr-FR" dirty="0"/>
              <a:t> to </a:t>
            </a:r>
            <a:r>
              <a:rPr lang="fr-FR" dirty="0" err="1"/>
              <a:t>pooled</a:t>
            </a:r>
            <a:r>
              <a:rPr lang="fr-FR" dirty="0"/>
              <a:t> Threads)</a:t>
            </a:r>
          </a:p>
        </p:txBody>
      </p:sp>
    </p:spTree>
    <p:extLst>
      <p:ext uri="{BB962C8B-B14F-4D97-AF65-F5344CB8AC3E}">
        <p14:creationId xmlns:p14="http://schemas.microsoft.com/office/powerpoint/2010/main" val="3016726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55AA-8197-4AB3-192B-832CAF7E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Executor</a:t>
            </a:r>
            <a:r>
              <a:rPr lang="fr-FR" dirty="0"/>
              <a:t> </a:t>
            </a:r>
            <a:r>
              <a:rPr lang="fr-FR" dirty="0" err="1"/>
              <a:t>Cores</a:t>
            </a:r>
            <a:r>
              <a:rPr lang="fr-FR" dirty="0"/>
              <a:t> argument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5FD46A-7D22-944D-334F-1B1786D28499}"/>
              </a:ext>
            </a:extLst>
          </p:cNvPr>
          <p:cNvGrpSpPr/>
          <p:nvPr/>
        </p:nvGrpSpPr>
        <p:grpSpPr>
          <a:xfrm>
            <a:off x="7199254" y="2261720"/>
            <a:ext cx="287866" cy="1772336"/>
            <a:chOff x="7799008" y="3561078"/>
            <a:chExt cx="287866" cy="108833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3C18D4-C580-6413-5539-3B85C8D273BE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BB5E9B-6E28-D20A-33DD-700E470E9C56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1E246-537D-D6E9-6660-74820E3F23C8}"/>
              </a:ext>
            </a:extLst>
          </p:cNvPr>
          <p:cNvSpPr/>
          <p:nvPr/>
        </p:nvSpPr>
        <p:spPr>
          <a:xfrm>
            <a:off x="5486401" y="1885438"/>
            <a:ext cx="2922352" cy="2405953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7336F2-B489-0D78-18E1-CC8281B1C6DB}"/>
              </a:ext>
            </a:extLst>
          </p:cNvPr>
          <p:cNvSpPr/>
          <p:nvPr/>
        </p:nvSpPr>
        <p:spPr>
          <a:xfrm>
            <a:off x="3168952" y="1559737"/>
            <a:ext cx="5650893" cy="314763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912410-B14D-4EFA-A1F4-A7C36A54E783}"/>
              </a:ext>
            </a:extLst>
          </p:cNvPr>
          <p:cNvGrpSpPr/>
          <p:nvPr/>
        </p:nvGrpSpPr>
        <p:grpSpPr>
          <a:xfrm>
            <a:off x="6406270" y="2261720"/>
            <a:ext cx="287866" cy="1592547"/>
            <a:chOff x="7799008" y="3561078"/>
            <a:chExt cx="287866" cy="108833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87A9BA-9502-92C2-6A43-FE0CB1B2B2B5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70AAC2-289D-CE12-68AB-2C310D21494D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554605-96E6-4766-9A55-7301A58A25A5}"/>
              </a:ext>
            </a:extLst>
          </p:cNvPr>
          <p:cNvGrpSpPr/>
          <p:nvPr/>
        </p:nvGrpSpPr>
        <p:grpSpPr>
          <a:xfrm>
            <a:off x="6849740" y="2075521"/>
            <a:ext cx="287866" cy="1654989"/>
            <a:chOff x="7799008" y="3561078"/>
            <a:chExt cx="287866" cy="10883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332F92-2A04-3344-2062-A68BA3C8AC7B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546A659-F1E1-A28D-09EA-F5726094F498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BDC710-CEF8-8ECD-4060-5DBCA34936A8}"/>
              </a:ext>
            </a:extLst>
          </p:cNvPr>
          <p:cNvGrpSpPr/>
          <p:nvPr/>
        </p:nvGrpSpPr>
        <p:grpSpPr>
          <a:xfrm>
            <a:off x="7743939" y="2075521"/>
            <a:ext cx="287866" cy="1456967"/>
            <a:chOff x="7799008" y="3561078"/>
            <a:chExt cx="287866" cy="108833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C23868D-BE70-ABCE-19FF-121905F6912E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1527584-0AD9-F9AB-D322-4C675E2C377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DDBBC513-CB05-721E-F378-C4EC83283FFE}"/>
              </a:ext>
            </a:extLst>
          </p:cNvPr>
          <p:cNvSpPr/>
          <p:nvPr/>
        </p:nvSpPr>
        <p:spPr>
          <a:xfrm rot="7632075">
            <a:off x="6730180" y="1436222"/>
            <a:ext cx="482113" cy="324354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30D064-011F-2AC6-5EBD-A7F0674CF03B}"/>
              </a:ext>
            </a:extLst>
          </p:cNvPr>
          <p:cNvSpPr txBox="1"/>
          <p:nvPr/>
        </p:nvSpPr>
        <p:spPr>
          <a:xfrm>
            <a:off x="6714623" y="5440314"/>
            <a:ext cx="252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executor-cores</a:t>
            </a:r>
            <a:r>
              <a:rPr lang="fr-FR" sz="2400" b="1" dirty="0"/>
              <a:t> 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86075A-453F-6FF9-2F2A-362DCAFC527A}"/>
              </a:ext>
            </a:extLst>
          </p:cNvPr>
          <p:cNvSpPr txBox="1"/>
          <p:nvPr/>
        </p:nvSpPr>
        <p:spPr>
          <a:xfrm>
            <a:off x="6154341" y="6035598"/>
            <a:ext cx="3754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 err="1"/>
              <a:t>spark.executor.cores</a:t>
            </a:r>
            <a:r>
              <a:rPr lang="fr-FR" sz="1800" b="1" dirty="0"/>
              <a:t>=N</a:t>
            </a:r>
            <a:endParaRPr lang="fr-FR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56B80F-70DC-B80B-C1AA-D8A37403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" y="4977215"/>
            <a:ext cx="6046994" cy="1741321"/>
          </a:xfrm>
          <a:prstGeom prst="rect">
            <a:avLst/>
          </a:prstGeom>
        </p:spPr>
      </p:pic>
      <p:pic>
        <p:nvPicPr>
          <p:cNvPr id="4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EF3D1CC-B120-0F02-5E9C-261631EF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252" y="252849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3167EE39-E516-1C73-152C-9B75BC71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80" y="375492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DA106FFC-2256-46BC-9A2E-C960CACE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355" y="2946899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FFFF20CB-4442-0C90-6DAE-6AA1F2E77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80" y="3353571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406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94311-9EAD-7A64-5A31-5B2E7E93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Relationship </a:t>
            </a:r>
            <a:r>
              <a:rPr lang="fr-FR" dirty="0" err="1"/>
              <a:t>executor</a:t>
            </a:r>
            <a:r>
              <a:rPr lang="fr-FR" dirty="0"/>
              <a:t>  .</a:t>
            </a:r>
            <a:r>
              <a:rPr lang="fr-FR" dirty="0" err="1"/>
              <a:t>cores</a:t>
            </a:r>
            <a:r>
              <a:rPr lang="fr-FR" dirty="0"/>
              <a:t> &lt;-&gt; .memory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C775C1-CBB9-C3C6-AA83-23C6DC062518}"/>
              </a:ext>
            </a:extLst>
          </p:cNvPr>
          <p:cNvSpPr/>
          <p:nvPr/>
        </p:nvSpPr>
        <p:spPr>
          <a:xfrm>
            <a:off x="1862667" y="2537924"/>
            <a:ext cx="5641219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444AB47D-0F40-F9D8-5E44-A58CB082CEBC}"/>
              </a:ext>
            </a:extLst>
          </p:cNvPr>
          <p:cNvSpPr/>
          <p:nvPr/>
        </p:nvSpPr>
        <p:spPr>
          <a:xfrm rot="18117380">
            <a:off x="3180011" y="1922799"/>
            <a:ext cx="482113" cy="34824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14ADD-AB10-8D23-3DB4-93D84A5AB9EA}"/>
              </a:ext>
            </a:extLst>
          </p:cNvPr>
          <p:cNvSpPr txBox="1"/>
          <p:nvPr/>
        </p:nvSpPr>
        <p:spPr>
          <a:xfrm>
            <a:off x="1691394" y="4826811"/>
            <a:ext cx="318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</a:t>
            </a:r>
            <a:r>
              <a:rPr lang="fr-FR" sz="2400" b="1" dirty="0"/>
              <a:t>-memory 50g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3EF395-88E7-F8A7-E9AE-035D510718D1}"/>
              </a:ext>
            </a:extLst>
          </p:cNvPr>
          <p:cNvGrpSpPr/>
          <p:nvPr/>
        </p:nvGrpSpPr>
        <p:grpSpPr>
          <a:xfrm>
            <a:off x="5028962" y="2748984"/>
            <a:ext cx="294171" cy="980898"/>
            <a:chOff x="7799008" y="3561078"/>
            <a:chExt cx="287866" cy="108833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835D190-9FE9-E265-DBC3-050B5DEFC506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682486-2250-921F-72D0-D1D54833AC59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FA39E5-6B1D-72F5-BA41-8E685D09E2B5}"/>
              </a:ext>
            </a:extLst>
          </p:cNvPr>
          <p:cNvSpPr/>
          <p:nvPr/>
        </p:nvSpPr>
        <p:spPr>
          <a:xfrm>
            <a:off x="3605618" y="2615444"/>
            <a:ext cx="2376081" cy="158714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70FF3-ABC3-26C8-2237-61A02F591282}"/>
              </a:ext>
            </a:extLst>
          </p:cNvPr>
          <p:cNvGrpSpPr/>
          <p:nvPr/>
        </p:nvGrpSpPr>
        <p:grpSpPr>
          <a:xfrm>
            <a:off x="4234337" y="2865420"/>
            <a:ext cx="285669" cy="984942"/>
            <a:chOff x="7799008" y="3561078"/>
            <a:chExt cx="287866" cy="108833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2A4755-08CB-3FFC-B4AD-C352679375DD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EA726A-3A6A-F857-1AA4-D6573E07E1A9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014C5F-CFBF-E5EB-8AA5-220DF873BD30}"/>
              </a:ext>
            </a:extLst>
          </p:cNvPr>
          <p:cNvGrpSpPr/>
          <p:nvPr/>
        </p:nvGrpSpPr>
        <p:grpSpPr>
          <a:xfrm>
            <a:off x="4640197" y="3021566"/>
            <a:ext cx="234056" cy="1091755"/>
            <a:chOff x="7799008" y="3561078"/>
            <a:chExt cx="287866" cy="1088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ED7CF5-33DD-F167-FB5D-1FD3D2358A7F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540D3F-4CE4-F72A-4AFD-CCEB817BA8AB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B34FA8-BAA5-CD0E-33FF-A0F369D03A1A}"/>
              </a:ext>
            </a:extLst>
          </p:cNvPr>
          <p:cNvGrpSpPr/>
          <p:nvPr/>
        </p:nvGrpSpPr>
        <p:grpSpPr>
          <a:xfrm>
            <a:off x="5460357" y="2885388"/>
            <a:ext cx="234056" cy="961125"/>
            <a:chOff x="7799008" y="3561078"/>
            <a:chExt cx="287866" cy="108833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1E3A7B-6899-54BE-307B-CF3E41338280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51D613-45DA-8EAF-D08E-AD07662500A9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E8948FAE-43C8-B8DB-D08C-B7B26FFE1B83}"/>
              </a:ext>
            </a:extLst>
          </p:cNvPr>
          <p:cNvSpPr/>
          <p:nvPr/>
        </p:nvSpPr>
        <p:spPr>
          <a:xfrm rot="7324825">
            <a:off x="4336433" y="2514619"/>
            <a:ext cx="318038" cy="2071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3FF4E5-AE63-838D-480F-EAEAD4C80FE8}"/>
              </a:ext>
            </a:extLst>
          </p:cNvPr>
          <p:cNvSpPr txBox="1"/>
          <p:nvPr/>
        </p:nvSpPr>
        <p:spPr>
          <a:xfrm>
            <a:off x="3720795" y="2037343"/>
            <a:ext cx="2636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executor-cores</a:t>
            </a:r>
            <a:r>
              <a:rPr lang="fr-FR" sz="2400" b="1" dirty="0"/>
              <a:t> 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5396B6-5463-8AAE-F0B5-02E4BFFFBEEA}"/>
              </a:ext>
            </a:extLst>
          </p:cNvPr>
          <p:cNvSpPr/>
          <p:nvPr/>
        </p:nvSpPr>
        <p:spPr>
          <a:xfrm>
            <a:off x="6129706" y="2621577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BE5A5830-387F-A7D0-382F-5DC0DE5BFFE4}"/>
              </a:ext>
            </a:extLst>
          </p:cNvPr>
          <p:cNvSpPr/>
          <p:nvPr/>
        </p:nvSpPr>
        <p:spPr>
          <a:xfrm>
            <a:off x="8973086" y="2071311"/>
            <a:ext cx="1919466" cy="2911927"/>
          </a:xfrm>
          <a:prstGeom prst="can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75CD10-FA66-5B46-4783-AC3408EE9A5B}"/>
              </a:ext>
            </a:extLst>
          </p:cNvPr>
          <p:cNvCxnSpPr>
            <a:cxnSpLocks/>
          </p:cNvCxnSpPr>
          <p:nvPr/>
        </p:nvCxnSpPr>
        <p:spPr>
          <a:xfrm flipV="1">
            <a:off x="4576207" y="2748984"/>
            <a:ext cx="1466574" cy="1164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7B184D-52C6-EAC9-A658-E137FC16451C}"/>
              </a:ext>
            </a:extLst>
          </p:cNvPr>
          <p:cNvCxnSpPr>
            <a:cxnSpLocks/>
          </p:cNvCxnSpPr>
          <p:nvPr/>
        </p:nvCxnSpPr>
        <p:spPr>
          <a:xfrm flipV="1">
            <a:off x="4824168" y="3247832"/>
            <a:ext cx="1483764" cy="16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F940FD-DA1A-4B2F-3955-8EF19D30F091}"/>
              </a:ext>
            </a:extLst>
          </p:cNvPr>
          <p:cNvCxnSpPr>
            <a:cxnSpLocks/>
          </p:cNvCxnSpPr>
          <p:nvPr/>
        </p:nvCxnSpPr>
        <p:spPr>
          <a:xfrm>
            <a:off x="5238501" y="3482030"/>
            <a:ext cx="1336503" cy="1483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7896A6-7AB2-7C8A-C2B7-16AAD3205AAC}"/>
              </a:ext>
            </a:extLst>
          </p:cNvPr>
          <p:cNvCxnSpPr>
            <a:cxnSpLocks/>
          </p:cNvCxnSpPr>
          <p:nvPr/>
        </p:nvCxnSpPr>
        <p:spPr>
          <a:xfrm>
            <a:off x="5643544" y="3689503"/>
            <a:ext cx="1053408" cy="482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BF48210-309C-7521-B42B-7EC2ADD7ECB6}"/>
              </a:ext>
            </a:extLst>
          </p:cNvPr>
          <p:cNvSpPr/>
          <p:nvPr/>
        </p:nvSpPr>
        <p:spPr>
          <a:xfrm>
            <a:off x="6330727" y="3025245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98A537-604D-F181-EA81-2E51EA6DE3F0}"/>
              </a:ext>
            </a:extLst>
          </p:cNvPr>
          <p:cNvSpPr/>
          <p:nvPr/>
        </p:nvSpPr>
        <p:spPr>
          <a:xfrm>
            <a:off x="6575004" y="3475549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0FE1FC-A0DB-970A-6942-8F0B7D8BBFB7}"/>
              </a:ext>
            </a:extLst>
          </p:cNvPr>
          <p:cNvSpPr/>
          <p:nvPr/>
        </p:nvSpPr>
        <p:spPr>
          <a:xfrm>
            <a:off x="6800279" y="3916225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E448CB-169F-D54E-E1B6-ACA8DFA91E39}"/>
              </a:ext>
            </a:extLst>
          </p:cNvPr>
          <p:cNvSpPr/>
          <p:nvPr/>
        </p:nvSpPr>
        <p:spPr>
          <a:xfrm>
            <a:off x="9316261" y="2644133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A6DF9C-2727-3957-C3B3-FAB82F67BF53}"/>
              </a:ext>
            </a:extLst>
          </p:cNvPr>
          <p:cNvSpPr/>
          <p:nvPr/>
        </p:nvSpPr>
        <p:spPr>
          <a:xfrm>
            <a:off x="9517282" y="3047801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94ADDD-03C9-4C0D-27F4-B8A464F08D6D}"/>
              </a:ext>
            </a:extLst>
          </p:cNvPr>
          <p:cNvSpPr/>
          <p:nvPr/>
        </p:nvSpPr>
        <p:spPr>
          <a:xfrm>
            <a:off x="9761559" y="3498105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B5F550-D026-34CA-9629-2AD536096FD5}"/>
              </a:ext>
            </a:extLst>
          </p:cNvPr>
          <p:cNvSpPr/>
          <p:nvPr/>
        </p:nvSpPr>
        <p:spPr>
          <a:xfrm>
            <a:off x="9986834" y="3938781"/>
            <a:ext cx="609988" cy="5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B53511D-DBF7-27A6-EC63-123705CA95AF}"/>
              </a:ext>
            </a:extLst>
          </p:cNvPr>
          <p:cNvSpPr/>
          <p:nvPr/>
        </p:nvSpPr>
        <p:spPr>
          <a:xfrm flipH="1">
            <a:off x="7013370" y="2739109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A241E29C-B415-C23D-2DF6-6A4791DCE181}"/>
              </a:ext>
            </a:extLst>
          </p:cNvPr>
          <p:cNvSpPr/>
          <p:nvPr/>
        </p:nvSpPr>
        <p:spPr>
          <a:xfrm flipH="1">
            <a:off x="7155208" y="3197044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7F1D416-2E49-48D1-003F-2CD57B600F20}"/>
              </a:ext>
            </a:extLst>
          </p:cNvPr>
          <p:cNvSpPr/>
          <p:nvPr/>
        </p:nvSpPr>
        <p:spPr>
          <a:xfrm flipH="1">
            <a:off x="7375231" y="3625710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573D592-8D58-8B45-154C-3B8938466BDA}"/>
              </a:ext>
            </a:extLst>
          </p:cNvPr>
          <p:cNvSpPr/>
          <p:nvPr/>
        </p:nvSpPr>
        <p:spPr>
          <a:xfrm flipH="1">
            <a:off x="7623865" y="4090826"/>
            <a:ext cx="2161053" cy="2757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C664AF-0F94-554C-E109-015E64EA0F10}"/>
              </a:ext>
            </a:extLst>
          </p:cNvPr>
          <p:cNvSpPr txBox="1"/>
          <p:nvPr/>
        </p:nvSpPr>
        <p:spPr>
          <a:xfrm>
            <a:off x="459760" y="5713983"/>
            <a:ext cx="11696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Active </a:t>
            </a:r>
            <a:r>
              <a:rPr lang="fr-FR" sz="2400" dirty="0" err="1"/>
              <a:t>Core</a:t>
            </a:r>
            <a:r>
              <a:rPr lang="fr-FR" sz="2400" dirty="0"/>
              <a:t> =&gt; 1 </a:t>
            </a:r>
            <a:r>
              <a:rPr lang="fr-FR" sz="2400" dirty="0" err="1"/>
              <a:t>Task</a:t>
            </a:r>
            <a:r>
              <a:rPr lang="fr-FR" sz="2400" dirty="0"/>
              <a:t> =&gt; </a:t>
            </a:r>
            <a:r>
              <a:rPr lang="fr-FR" sz="2400" dirty="0" err="1"/>
              <a:t>read</a:t>
            </a:r>
            <a:r>
              <a:rPr lang="fr-FR" sz="2400" dirty="0"/>
              <a:t> 1 File Block =&gt; 1 </a:t>
            </a:r>
            <a:r>
              <a:rPr lang="fr-FR" sz="2400" dirty="0" err="1"/>
              <a:t>Dataset</a:t>
            </a:r>
            <a:r>
              <a:rPr lang="fr-FR" sz="2400" dirty="0"/>
              <a:t> Partition </a:t>
            </a:r>
            <a:br>
              <a:rPr lang="fr-FR" sz="2400" dirty="0"/>
            </a:br>
            <a:r>
              <a:rPr lang="fr-FR" sz="2400" dirty="0"/>
              <a:t>                                                                              =&gt; … </a:t>
            </a:r>
            <a:r>
              <a:rPr lang="fr-FR" sz="2400" dirty="0" err="1"/>
              <a:t>maybe</a:t>
            </a:r>
            <a:r>
              <a:rPr lang="fr-FR" sz="2400" dirty="0"/>
              <a:t> 1 x 256 Mo (</a:t>
            </a:r>
            <a:r>
              <a:rPr lang="fr-FR" sz="2400" dirty="0" err="1"/>
              <a:t>compressed</a:t>
            </a:r>
            <a:r>
              <a:rPr lang="fr-FR" sz="2400" dirty="0"/>
              <a:t>) …  1 x Go ?</a:t>
            </a:r>
          </a:p>
        </p:txBody>
      </p:sp>
    </p:spTree>
    <p:extLst>
      <p:ext uri="{BB962C8B-B14F-4D97-AF65-F5344CB8AC3E}">
        <p14:creationId xmlns:p14="http://schemas.microsoft.com/office/powerpoint/2010/main" val="2659484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0844-83E4-599A-333E-C0DC796A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87" y="113385"/>
            <a:ext cx="10515600" cy="878741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r>
              <a:rPr lang="fr-FR" dirty="0"/>
              <a:t> main arguments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E816FE-124A-07D2-5F0E-497BD036F750}"/>
              </a:ext>
            </a:extLst>
          </p:cNvPr>
          <p:cNvSpPr/>
          <p:nvPr/>
        </p:nvSpPr>
        <p:spPr>
          <a:xfrm>
            <a:off x="1962900" y="3151484"/>
            <a:ext cx="1144499" cy="6496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ED08BE-F730-1577-EC50-2C5F306961C4}"/>
              </a:ext>
            </a:extLst>
          </p:cNvPr>
          <p:cNvSpPr/>
          <p:nvPr/>
        </p:nvSpPr>
        <p:spPr>
          <a:xfrm>
            <a:off x="6608555" y="23468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19D92-B3E8-AEBD-898B-AE009F4914FC}"/>
              </a:ext>
            </a:extLst>
          </p:cNvPr>
          <p:cNvSpPr txBox="1"/>
          <p:nvPr/>
        </p:nvSpPr>
        <p:spPr>
          <a:xfrm>
            <a:off x="6970632" y="1826055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Executor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B8DB1-360E-041E-72A6-C247ACF3477A}"/>
              </a:ext>
            </a:extLst>
          </p:cNvPr>
          <p:cNvSpPr txBox="1"/>
          <p:nvPr/>
        </p:nvSpPr>
        <p:spPr>
          <a:xfrm>
            <a:off x="2025795" y="2648281"/>
            <a:ext cx="20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Driver</a:t>
            </a:r>
            <a:endParaRPr lang="fr-FR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172CED-75AD-4AC8-FEDF-DE43629C2262}"/>
              </a:ext>
            </a:extLst>
          </p:cNvPr>
          <p:cNvSpPr/>
          <p:nvPr/>
        </p:nvSpPr>
        <p:spPr>
          <a:xfrm>
            <a:off x="6760955" y="24992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DE01A5-F465-6382-B664-DE78773F50F6}"/>
              </a:ext>
            </a:extLst>
          </p:cNvPr>
          <p:cNvSpPr/>
          <p:nvPr/>
        </p:nvSpPr>
        <p:spPr>
          <a:xfrm>
            <a:off x="6913355" y="26516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440455-08AA-F436-18C3-1B032A0A0FC7}"/>
              </a:ext>
            </a:extLst>
          </p:cNvPr>
          <p:cNvSpPr/>
          <p:nvPr/>
        </p:nvSpPr>
        <p:spPr>
          <a:xfrm>
            <a:off x="7065755" y="2804020"/>
            <a:ext cx="4233333" cy="219963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C8ADC3C9-5327-0C85-AEBF-9703B46A45E9}"/>
              </a:ext>
            </a:extLst>
          </p:cNvPr>
          <p:cNvSpPr/>
          <p:nvPr/>
        </p:nvSpPr>
        <p:spPr>
          <a:xfrm rot="17741828">
            <a:off x="2423518" y="2963470"/>
            <a:ext cx="227390" cy="10256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8B55D18-F1F6-AE4B-6955-A81EF940FE80}"/>
              </a:ext>
            </a:extLst>
          </p:cNvPr>
          <p:cNvSpPr/>
          <p:nvPr/>
        </p:nvSpPr>
        <p:spPr>
          <a:xfrm rot="18117380">
            <a:off x="8383099" y="2188895"/>
            <a:ext cx="482113" cy="34824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48F36-6A66-33CD-156E-8B92AC106D2B}"/>
              </a:ext>
            </a:extLst>
          </p:cNvPr>
          <p:cNvSpPr txBox="1"/>
          <p:nvPr/>
        </p:nvSpPr>
        <p:spPr>
          <a:xfrm>
            <a:off x="1127026" y="4048613"/>
            <a:ext cx="267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--driver-memory 1g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EF431-DFDA-81A7-5CE5-D9FE29B1E2BC}"/>
              </a:ext>
            </a:extLst>
          </p:cNvPr>
          <p:cNvSpPr txBox="1"/>
          <p:nvPr/>
        </p:nvSpPr>
        <p:spPr>
          <a:xfrm>
            <a:off x="7045461" y="5201619"/>
            <a:ext cx="318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</a:t>
            </a:r>
            <a:r>
              <a:rPr lang="fr-FR" sz="2400" b="1" dirty="0"/>
              <a:t>-memory 50g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F0B8FD-EBA6-8271-C0F4-BA6BA1348B91}"/>
              </a:ext>
            </a:extLst>
          </p:cNvPr>
          <p:cNvSpPr txBox="1"/>
          <p:nvPr/>
        </p:nvSpPr>
        <p:spPr>
          <a:xfrm>
            <a:off x="657123" y="4451463"/>
            <a:ext cx="322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spark.driver.memory</a:t>
            </a:r>
            <a:r>
              <a:rPr lang="fr-FR" sz="2400" dirty="0"/>
              <a:t>=1g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1CFA3-806E-77B5-C08C-CB5FD4505D6D}"/>
              </a:ext>
            </a:extLst>
          </p:cNvPr>
          <p:cNvSpPr txBox="1"/>
          <p:nvPr/>
        </p:nvSpPr>
        <p:spPr>
          <a:xfrm>
            <a:off x="7065755" y="5592176"/>
            <a:ext cx="373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spark.executor.memory</a:t>
            </a:r>
            <a:r>
              <a:rPr lang="fr-FR" sz="2400" dirty="0"/>
              <a:t>=50g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554F82-EC0F-2017-981A-66851F793852}"/>
              </a:ext>
            </a:extLst>
          </p:cNvPr>
          <p:cNvGrpSpPr/>
          <p:nvPr/>
        </p:nvGrpSpPr>
        <p:grpSpPr>
          <a:xfrm>
            <a:off x="10232050" y="3015080"/>
            <a:ext cx="294171" cy="980898"/>
            <a:chOff x="7799008" y="3561078"/>
            <a:chExt cx="287866" cy="108833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2C153FF-50FC-E5B7-D254-DB293F42E711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F7F6AFF-9F24-D8B8-1515-270D37681B4E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90411EE-2F11-BC12-1F20-4B62626909BD}"/>
              </a:ext>
            </a:extLst>
          </p:cNvPr>
          <p:cNvSpPr/>
          <p:nvPr/>
        </p:nvSpPr>
        <p:spPr>
          <a:xfrm>
            <a:off x="8808706" y="2881540"/>
            <a:ext cx="2376081" cy="158714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FB9D9E-0024-6F00-B8AB-AC99E1E52530}"/>
              </a:ext>
            </a:extLst>
          </p:cNvPr>
          <p:cNvGrpSpPr/>
          <p:nvPr/>
        </p:nvGrpSpPr>
        <p:grpSpPr>
          <a:xfrm>
            <a:off x="9437425" y="3131516"/>
            <a:ext cx="285669" cy="984942"/>
            <a:chOff x="7799008" y="3561078"/>
            <a:chExt cx="287866" cy="108833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BC9998-CCEE-D663-20D0-E50B57CCC225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48B56AB-F7B5-F4CE-B34F-28DD5B386E5F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0CBEF0-E60F-AAA6-6199-435FE0EE1EA1}"/>
              </a:ext>
            </a:extLst>
          </p:cNvPr>
          <p:cNvGrpSpPr/>
          <p:nvPr/>
        </p:nvGrpSpPr>
        <p:grpSpPr>
          <a:xfrm>
            <a:off x="9843285" y="3287662"/>
            <a:ext cx="234056" cy="1091755"/>
            <a:chOff x="7799008" y="3561078"/>
            <a:chExt cx="287866" cy="108833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257E82-5119-387F-AB1C-C50441313CE3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49B604-E330-659B-E41C-DD32E6704755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00054D-E232-5147-190A-D35808D823C6}"/>
              </a:ext>
            </a:extLst>
          </p:cNvPr>
          <p:cNvGrpSpPr/>
          <p:nvPr/>
        </p:nvGrpSpPr>
        <p:grpSpPr>
          <a:xfrm>
            <a:off x="10663445" y="3151484"/>
            <a:ext cx="234056" cy="961125"/>
            <a:chOff x="7799008" y="3561078"/>
            <a:chExt cx="287866" cy="108833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0F59AA-481A-7B91-4084-131C4EB7D8ED}"/>
                </a:ext>
              </a:extLst>
            </p:cNvPr>
            <p:cNvCxnSpPr>
              <a:cxnSpLocks/>
            </p:cNvCxnSpPr>
            <p:nvPr/>
          </p:nvCxnSpPr>
          <p:spPr>
            <a:xfrm>
              <a:off x="7946570" y="3561079"/>
              <a:ext cx="0" cy="10883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CF4508-9C1E-72DD-9471-108E4750F00F}"/>
                </a:ext>
              </a:extLst>
            </p:cNvPr>
            <p:cNvCxnSpPr>
              <a:cxnSpLocks/>
            </p:cNvCxnSpPr>
            <p:nvPr/>
          </p:nvCxnSpPr>
          <p:spPr>
            <a:xfrm>
              <a:off x="7799008" y="3561078"/>
              <a:ext cx="2878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BB1EA498-1D3C-6AD5-F2E6-136B09E90B82}"/>
              </a:ext>
            </a:extLst>
          </p:cNvPr>
          <p:cNvSpPr/>
          <p:nvPr/>
        </p:nvSpPr>
        <p:spPr>
          <a:xfrm rot="7324825">
            <a:off x="9539521" y="2780715"/>
            <a:ext cx="318038" cy="20710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C7E3BCED-13C7-51CF-18A8-A1F29F4E0B35}"/>
              </a:ext>
            </a:extLst>
          </p:cNvPr>
          <p:cNvSpPr/>
          <p:nvPr/>
        </p:nvSpPr>
        <p:spPr>
          <a:xfrm>
            <a:off x="5602974" y="1855331"/>
            <a:ext cx="482113" cy="3518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659585-C115-BC2A-55E0-7C00548302D4}"/>
              </a:ext>
            </a:extLst>
          </p:cNvPr>
          <p:cNvSpPr txBox="1"/>
          <p:nvPr/>
        </p:nvSpPr>
        <p:spPr>
          <a:xfrm>
            <a:off x="3459238" y="5373483"/>
            <a:ext cx="3362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num-executors</a:t>
            </a:r>
            <a:r>
              <a:rPr lang="fr-FR" sz="2400" b="1" dirty="0"/>
              <a:t> 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E3D7FD-75CF-AFF1-BD2C-385C914E1E41}"/>
              </a:ext>
            </a:extLst>
          </p:cNvPr>
          <p:cNvSpPr txBox="1"/>
          <p:nvPr/>
        </p:nvSpPr>
        <p:spPr>
          <a:xfrm>
            <a:off x="2984843" y="5823009"/>
            <a:ext cx="3696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spark.executor.instances</a:t>
            </a:r>
            <a:r>
              <a:rPr lang="fr-FR" sz="2400" dirty="0"/>
              <a:t>=5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9DE55F-39FC-0BD3-37A2-34FE88C47EED}"/>
              </a:ext>
            </a:extLst>
          </p:cNvPr>
          <p:cNvSpPr txBox="1"/>
          <p:nvPr/>
        </p:nvSpPr>
        <p:spPr>
          <a:xfrm>
            <a:off x="9431883" y="1514596"/>
            <a:ext cx="252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--</a:t>
            </a:r>
            <a:r>
              <a:rPr lang="fr-FR" sz="2400" b="1" dirty="0" err="1"/>
              <a:t>executor-cores</a:t>
            </a:r>
            <a:r>
              <a:rPr lang="fr-FR" sz="2400" b="1" dirty="0"/>
              <a:t> 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51726-7058-3302-681A-22F1591370F2}"/>
              </a:ext>
            </a:extLst>
          </p:cNvPr>
          <p:cNvSpPr txBox="1"/>
          <p:nvPr/>
        </p:nvSpPr>
        <p:spPr>
          <a:xfrm>
            <a:off x="8818099" y="1931928"/>
            <a:ext cx="3754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 err="1"/>
              <a:t>spark.executor.cores</a:t>
            </a:r>
            <a:r>
              <a:rPr lang="fr-FR" sz="1800" b="1" dirty="0"/>
              <a:t>=N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89129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444327C4-34D4-D03D-0F6F-1F7B391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3" y="2280258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BCFCCB-ED79-AEEE-D83E-1B4A220C94B1}"/>
              </a:ext>
            </a:extLst>
          </p:cNvPr>
          <p:cNvSpPr/>
          <p:nvPr/>
        </p:nvSpPr>
        <p:spPr>
          <a:xfrm>
            <a:off x="2445348" y="3935793"/>
            <a:ext cx="619276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 descr="Image result for checkmark icon">
            <a:extLst>
              <a:ext uri="{FF2B5EF4-FFF2-40B4-BE49-F238E27FC236}">
                <a16:creationId xmlns:a16="http://schemas.microsoft.com/office/drawing/2014/main" id="{15C31818-8759-F281-F689-3F7E19F0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2" y="3096534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047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9D5D0A4-0FC7-DCDB-E7FD-73AEA7CE9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63915" y="2258061"/>
            <a:ext cx="6747745" cy="60016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$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spark-submit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 </a:t>
            </a:r>
            <a:r>
              <a:rPr kumimoji="0" lang="fr-FR" altLang="fr-FR" sz="3600" b="1" i="0" u="none" strike="noStrike" cap="none" normalizeH="0" baseline="0" dirty="0">
                <a:ln>
                  <a:noFill/>
                </a:ln>
                <a:solidFill>
                  <a:srgbClr val="062873"/>
                </a:solidFill>
                <a:effectLst/>
                <a:latin typeface="Menlo"/>
              </a:rPr>
              <a:t>--master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enlo"/>
              </a:rPr>
              <a:t> ${mode} </a:t>
            </a:r>
            <a:r>
              <a:rPr lang="fr-FR" altLang="fr-FR" sz="1600" dirty="0">
                <a:latin typeface="Menlo"/>
              </a:rPr>
              <a:t>…. </a:t>
            </a:r>
            <a:endParaRPr kumimoji="0" lang="fr-FR" altLang="fr-F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BB8EC-3D93-875D-4A4D-FBB800A5CC09}"/>
              </a:ext>
            </a:extLst>
          </p:cNvPr>
          <p:cNvSpPr txBox="1"/>
          <p:nvPr/>
        </p:nvSpPr>
        <p:spPr>
          <a:xfrm>
            <a:off x="4988075" y="3110896"/>
            <a:ext cx="400962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${mode}: one of </a:t>
            </a:r>
          </a:p>
          <a:p>
            <a:pPr marL="457200" indent="-457200">
              <a:buFontTx/>
              <a:buChar char="-"/>
            </a:pPr>
            <a:r>
              <a:rPr lang="fr-FR" sz="3200" b="1" dirty="0"/>
              <a:t>local[N]</a:t>
            </a:r>
          </a:p>
          <a:p>
            <a:pPr marL="457200" indent="-457200">
              <a:buFontTx/>
              <a:buChar char="-"/>
            </a:pPr>
            <a:r>
              <a:rPr lang="fr-FR" sz="3200" b="1" dirty="0" err="1"/>
              <a:t>mesos</a:t>
            </a:r>
            <a:r>
              <a:rPr lang="fr-FR" sz="3200" b="1" dirty="0"/>
              <a:t> (</a:t>
            </a:r>
            <a:r>
              <a:rPr lang="fr-FR" sz="3200" b="1" dirty="0" err="1"/>
              <a:t>deprecated</a:t>
            </a:r>
            <a:r>
              <a:rPr lang="fr-FR" sz="3200" b="1" dirty="0"/>
              <a:t>)</a:t>
            </a:r>
          </a:p>
          <a:p>
            <a:pPr marL="457200" indent="-457200">
              <a:buFontTx/>
              <a:buChar char="-"/>
            </a:pPr>
            <a:r>
              <a:rPr lang="fr-FR" sz="3200" b="1" dirty="0"/>
              <a:t>spark://</a:t>
            </a:r>
          </a:p>
          <a:p>
            <a:pPr marL="457200" indent="-457200">
              <a:buFontTx/>
              <a:buChar char="-"/>
            </a:pPr>
            <a:r>
              <a:rPr lang="fr-FR" sz="3200" b="1" dirty="0" err="1"/>
              <a:t>yarn</a:t>
            </a:r>
            <a:endParaRPr lang="fr-FR" sz="3200" b="1" dirty="0"/>
          </a:p>
          <a:p>
            <a:pPr marL="457200" indent="-457200">
              <a:buFontTx/>
              <a:buChar char="-"/>
            </a:pPr>
            <a:r>
              <a:rPr lang="fr-FR" sz="3200" b="1" dirty="0"/>
              <a:t>k8s</a:t>
            </a:r>
          </a:p>
        </p:txBody>
      </p:sp>
    </p:spTree>
    <p:extLst>
      <p:ext uri="{BB962C8B-B14F-4D97-AF65-F5344CB8AC3E}">
        <p14:creationId xmlns:p14="http://schemas.microsoft.com/office/powerpoint/2010/main" val="205084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BAA-1D3B-F4D2-24CB-0877811A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local[*]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790D4-A1DD-5C75-ACDD-86FCD362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75" y="2674496"/>
            <a:ext cx="6088535" cy="141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58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BB43-022E-DAE0-56FC-3986FA0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Local mode: 1 JVM</a:t>
            </a:r>
            <a:br>
              <a:rPr lang="fr-FR" dirty="0"/>
            </a:br>
            <a:r>
              <a:rPr lang="fr-FR" dirty="0"/>
              <a:t>client = driver =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1D9675-2B18-9725-64C4-53D1070CF2EA}"/>
              </a:ext>
            </a:extLst>
          </p:cNvPr>
          <p:cNvSpPr/>
          <p:nvPr/>
        </p:nvSpPr>
        <p:spPr>
          <a:xfrm>
            <a:off x="2028690" y="2916772"/>
            <a:ext cx="8134619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EBF96-1272-6CC7-79E8-F094A8806957}"/>
              </a:ext>
            </a:extLst>
          </p:cNvPr>
          <p:cNvSpPr txBox="1"/>
          <p:nvPr/>
        </p:nvSpPr>
        <p:spPr>
          <a:xfrm>
            <a:off x="4821381" y="2547440"/>
            <a:ext cx="182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JVM process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BB3EB0-644F-6011-25ED-53E377C999F0}"/>
              </a:ext>
            </a:extLst>
          </p:cNvPr>
          <p:cNvCxnSpPr/>
          <p:nvPr/>
        </p:nvCxnSpPr>
        <p:spPr>
          <a:xfrm>
            <a:off x="3770066" y="2920430"/>
            <a:ext cx="0" cy="2281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7864BE-9D37-8A04-7A58-52324CCD75BA}"/>
              </a:ext>
            </a:extLst>
          </p:cNvPr>
          <p:cNvSpPr txBox="1"/>
          <p:nvPr/>
        </p:nvSpPr>
        <p:spPr>
          <a:xfrm>
            <a:off x="2376462" y="3017030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05768-A8D9-DE99-EC4D-093E122BA9DE}"/>
              </a:ext>
            </a:extLst>
          </p:cNvPr>
          <p:cNvSpPr txBox="1"/>
          <p:nvPr/>
        </p:nvSpPr>
        <p:spPr>
          <a:xfrm>
            <a:off x="4533007" y="3017030"/>
            <a:ext cx="120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Driver part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8D0627-8E00-9A85-4F3C-CC58EFDA0045}"/>
              </a:ext>
            </a:extLst>
          </p:cNvPr>
          <p:cNvCxnSpPr/>
          <p:nvPr/>
        </p:nvCxnSpPr>
        <p:spPr>
          <a:xfrm>
            <a:off x="6323377" y="2916772"/>
            <a:ext cx="0" cy="2281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AA0478-3DD8-CFBF-0188-52A196323F72}"/>
              </a:ext>
            </a:extLst>
          </p:cNvPr>
          <p:cNvSpPr txBox="1"/>
          <p:nvPr/>
        </p:nvSpPr>
        <p:spPr>
          <a:xfrm>
            <a:off x="7599752" y="3017030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1BC773-5191-41C3-4649-3A4DF8A02169}"/>
              </a:ext>
            </a:extLst>
          </p:cNvPr>
          <p:cNvSpPr/>
          <p:nvPr/>
        </p:nvSpPr>
        <p:spPr>
          <a:xfrm>
            <a:off x="7752556" y="4159631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95A0B-D6CA-670B-9F62-892073579643}"/>
              </a:ext>
            </a:extLst>
          </p:cNvPr>
          <p:cNvSpPr txBox="1"/>
          <p:nvPr/>
        </p:nvSpPr>
        <p:spPr>
          <a:xfrm>
            <a:off x="7438508" y="3429000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AC2F9-6351-6753-9517-D72873FE3858}"/>
              </a:ext>
            </a:extLst>
          </p:cNvPr>
          <p:cNvSpPr txBox="1"/>
          <p:nvPr/>
        </p:nvSpPr>
        <p:spPr>
          <a:xfrm>
            <a:off x="7438508" y="3738133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0C8E9-B166-2B29-2E72-2FF84E4F5349}"/>
              </a:ext>
            </a:extLst>
          </p:cNvPr>
          <p:cNvSpPr/>
          <p:nvPr/>
        </p:nvSpPr>
        <p:spPr>
          <a:xfrm>
            <a:off x="4720450" y="4185407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D054F-D8D8-A887-B7F7-B0E2603952D8}"/>
              </a:ext>
            </a:extLst>
          </p:cNvPr>
          <p:cNvSpPr txBox="1"/>
          <p:nvPr/>
        </p:nvSpPr>
        <p:spPr>
          <a:xfrm>
            <a:off x="4404535" y="3773524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D4D2D-FFD7-1E34-1A8A-1E99311BDE74}"/>
              </a:ext>
            </a:extLst>
          </p:cNvPr>
          <p:cNvSpPr txBox="1"/>
          <p:nvPr/>
        </p:nvSpPr>
        <p:spPr>
          <a:xfrm>
            <a:off x="2103080" y="3798332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br>
              <a:rPr lang="fr-FR" dirty="0"/>
            </a:br>
            <a:r>
              <a:rPr lang="fr-FR" dirty="0"/>
              <a:t>main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B6B2C1A-6DE2-319E-B352-4E9C2001557C}"/>
              </a:ext>
            </a:extLst>
          </p:cNvPr>
          <p:cNvSpPr/>
          <p:nvPr/>
        </p:nvSpPr>
        <p:spPr>
          <a:xfrm flipH="1">
            <a:off x="3544859" y="4330775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3F8CED8A-A04E-3577-DC3B-49E25E385D2A}"/>
              </a:ext>
            </a:extLst>
          </p:cNvPr>
          <p:cNvSpPr/>
          <p:nvPr/>
        </p:nvSpPr>
        <p:spPr>
          <a:xfrm flipH="1">
            <a:off x="6095999" y="4330774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FBE18-71B3-8B45-2DB8-EACB01F54B42}"/>
              </a:ext>
            </a:extLst>
          </p:cNvPr>
          <p:cNvSpPr txBox="1"/>
          <p:nvPr/>
        </p:nvSpPr>
        <p:spPr>
          <a:xfrm>
            <a:off x="2976572" y="4490829"/>
            <a:ext cx="88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</a:p>
          <a:p>
            <a:r>
              <a:rPr lang="fr-FR" dirty="0" err="1"/>
              <a:t>context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B1A5D-3104-86AD-A344-3BD8198179BC}"/>
              </a:ext>
            </a:extLst>
          </p:cNvPr>
          <p:cNvSpPr txBox="1"/>
          <p:nvPr/>
        </p:nvSpPr>
        <p:spPr>
          <a:xfrm>
            <a:off x="5733336" y="4469018"/>
            <a:ext cx="70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</a:p>
          <a:p>
            <a:r>
              <a:rPr lang="fr-FR" dirty="0" err="1"/>
              <a:t>tasks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020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0BDE-B48E-9D53-59A4-BD136F5C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2766218"/>
            <a:ext cx="10942468" cy="16504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1 Spark application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 1 Spark-driver  +  N </a:t>
            </a:r>
            <a:r>
              <a:rPr lang="fr-FR" dirty="0" err="1"/>
              <a:t>spark-executers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ACE82-CAF1-F205-8AA5-A9B3AA0716EB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139288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E8A6-053E-C00F-B4FF-AD1F0B798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spark://&lt;sparkServer&gt;:&lt;port&gt;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AC4F0-91DE-AE3C-1D3E-137057D93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661" y="2830780"/>
            <a:ext cx="5786730" cy="1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37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6585-379C-371A-ED08-749AA883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Standalone Cluster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1FD300-8A2A-26B3-63FA-F0BDC208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81" y="252283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C1BA2D7-530D-6CB3-1FD2-0497BDCC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8" y="4002700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0C14F4E-B58F-F089-0142-4BC608D1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81" y="395070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13B2FBF-CF7A-8FC2-662A-B0E988F5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8" y="252283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264F8D2-62BD-1F5E-ECFE-410DA7DB1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496" y="310386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56211B-49A1-2BFD-A7F5-000B66878F83}"/>
              </a:ext>
            </a:extLst>
          </p:cNvPr>
          <p:cNvSpPr txBox="1"/>
          <p:nvPr/>
        </p:nvSpPr>
        <p:spPr>
          <a:xfrm>
            <a:off x="2794803" y="4975648"/>
            <a:ext cx="144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master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90DD5-5CE3-4A64-4E0F-C5961482A7F3}"/>
              </a:ext>
            </a:extLst>
          </p:cNvPr>
          <p:cNvSpPr txBox="1"/>
          <p:nvPr/>
        </p:nvSpPr>
        <p:spPr>
          <a:xfrm>
            <a:off x="5641730" y="5326626"/>
            <a:ext cx="154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Spark </a:t>
            </a:r>
            <a:r>
              <a:rPr lang="fr-FR" b="1" dirty="0" err="1"/>
              <a:t>workers</a:t>
            </a:r>
            <a:endParaRPr lang="fr-FR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A3E409-9802-2058-2C34-18429BC875F2}"/>
              </a:ext>
            </a:extLst>
          </p:cNvPr>
          <p:cNvSpPr/>
          <p:nvPr/>
        </p:nvSpPr>
        <p:spPr>
          <a:xfrm>
            <a:off x="3219239" y="4257675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482096-725F-E3EC-C055-D7BC5E30FD11}"/>
              </a:ext>
            </a:extLst>
          </p:cNvPr>
          <p:cNvSpPr/>
          <p:nvPr/>
        </p:nvSpPr>
        <p:spPr>
          <a:xfrm>
            <a:off x="6077480" y="2864302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7EC1E8-C14C-F765-7827-502E94D0ADA8}"/>
              </a:ext>
            </a:extLst>
          </p:cNvPr>
          <p:cNvSpPr/>
          <p:nvPr/>
        </p:nvSpPr>
        <p:spPr>
          <a:xfrm>
            <a:off x="6604121" y="2864302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02C884-B603-D146-843F-ABD4EB247B39}"/>
              </a:ext>
            </a:extLst>
          </p:cNvPr>
          <p:cNvSpPr/>
          <p:nvPr/>
        </p:nvSpPr>
        <p:spPr>
          <a:xfrm>
            <a:off x="6756521" y="3016702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FCD60-19C1-FDE9-60B5-4725FE3F3D25}"/>
              </a:ext>
            </a:extLst>
          </p:cNvPr>
          <p:cNvSpPr/>
          <p:nvPr/>
        </p:nvSpPr>
        <p:spPr>
          <a:xfrm>
            <a:off x="6035570" y="4237677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9930E6-517B-C8F9-B228-8D738BF5B9F0}"/>
              </a:ext>
            </a:extLst>
          </p:cNvPr>
          <p:cNvSpPr/>
          <p:nvPr/>
        </p:nvSpPr>
        <p:spPr>
          <a:xfrm>
            <a:off x="9210587" y="4262858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A00783-0D9E-B39D-92F9-06E1E26E6F80}"/>
              </a:ext>
            </a:extLst>
          </p:cNvPr>
          <p:cNvSpPr/>
          <p:nvPr/>
        </p:nvSpPr>
        <p:spPr>
          <a:xfrm>
            <a:off x="9109320" y="2826297"/>
            <a:ext cx="428625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3BDA9356-74E5-DBA7-0D6C-95B39082778D}"/>
              </a:ext>
            </a:extLst>
          </p:cNvPr>
          <p:cNvSpPr/>
          <p:nvPr/>
        </p:nvSpPr>
        <p:spPr>
          <a:xfrm>
            <a:off x="6412230" y="2371725"/>
            <a:ext cx="572167" cy="41209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9557FD-F9F3-F612-CC4B-874422CCA0C3}"/>
              </a:ext>
            </a:extLst>
          </p:cNvPr>
          <p:cNvSpPr txBox="1"/>
          <p:nvPr/>
        </p:nvSpPr>
        <p:spPr>
          <a:xfrm>
            <a:off x="5833837" y="1849993"/>
            <a:ext cx="222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JVM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804371-F2BE-13C0-E7F0-3046FF17FA3B}"/>
              </a:ext>
            </a:extLst>
          </p:cNvPr>
          <p:cNvSpPr txBox="1"/>
          <p:nvPr/>
        </p:nvSpPr>
        <p:spPr>
          <a:xfrm>
            <a:off x="6506428" y="3233039"/>
            <a:ext cx="175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</a:t>
            </a:r>
            <a:r>
              <a:rPr lang="fr-FR" b="1" dirty="0"/>
              <a:t>-driver</a:t>
            </a:r>
          </a:p>
          <a:p>
            <a:r>
              <a:rPr lang="fr-FR" b="1" dirty="0"/>
              <a:t> /</a:t>
            </a:r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5358950-347E-7CFA-044D-157708EBB3DE}"/>
              </a:ext>
            </a:extLst>
          </p:cNvPr>
          <p:cNvSpPr/>
          <p:nvPr/>
        </p:nvSpPr>
        <p:spPr>
          <a:xfrm>
            <a:off x="9675255" y="436407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62AC10-A011-BCFD-D04E-D196C47B5810}"/>
              </a:ext>
            </a:extLst>
          </p:cNvPr>
          <p:cNvSpPr/>
          <p:nvPr/>
        </p:nvSpPr>
        <p:spPr>
          <a:xfrm>
            <a:off x="9614777" y="29493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A130A5B-1C46-70F2-D71B-41A118E96F28}"/>
              </a:ext>
            </a:extLst>
          </p:cNvPr>
          <p:cNvSpPr/>
          <p:nvPr/>
        </p:nvSpPr>
        <p:spPr>
          <a:xfrm>
            <a:off x="9767177" y="31017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0B244C4-9E8A-C472-5C84-AA77468F257D}"/>
              </a:ext>
            </a:extLst>
          </p:cNvPr>
          <p:cNvSpPr/>
          <p:nvPr/>
        </p:nvSpPr>
        <p:spPr>
          <a:xfrm>
            <a:off x="9919577" y="32541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77FAA89-3E7F-4F11-2025-765E14440755}"/>
              </a:ext>
            </a:extLst>
          </p:cNvPr>
          <p:cNvSpPr/>
          <p:nvPr/>
        </p:nvSpPr>
        <p:spPr>
          <a:xfrm>
            <a:off x="10071977" y="3406515"/>
            <a:ext cx="778541" cy="29850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074E2059-E596-38F6-2999-E6D55AD58146}"/>
              </a:ext>
            </a:extLst>
          </p:cNvPr>
          <p:cNvSpPr/>
          <p:nvPr/>
        </p:nvSpPr>
        <p:spPr>
          <a:xfrm rot="3489527">
            <a:off x="4770037" y="2574838"/>
            <a:ext cx="237542" cy="254578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770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BAA-1D3B-F4D2-24CB-0877811A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</a:t>
            </a:r>
            <a:r>
              <a:rPr lang="fr-FR" dirty="0" err="1"/>
              <a:t>yarn</a:t>
            </a:r>
            <a:r>
              <a:rPr lang="fr-FR" dirty="0"/>
              <a:t> --</a:t>
            </a:r>
            <a:r>
              <a:rPr lang="fr-FR" dirty="0" err="1"/>
              <a:t>deploy</a:t>
            </a:r>
            <a:r>
              <a:rPr lang="fr-FR" dirty="0"/>
              <a:t>-mode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9ABD9-14AD-E950-DA3A-B4CF81BF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91" y="2746948"/>
            <a:ext cx="5189633" cy="20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87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FF5700-3326-0E4E-3CFC-B44439748781}"/>
              </a:ext>
            </a:extLst>
          </p:cNvPr>
          <p:cNvSpPr/>
          <p:nvPr/>
        </p:nvSpPr>
        <p:spPr>
          <a:xfrm>
            <a:off x="6154421" y="339206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ABB43-022E-DAE0-56FC-3986FA0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Yarn</a:t>
            </a:r>
            <a:r>
              <a:rPr lang="fr-FR" dirty="0"/>
              <a:t> Client Mode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1D9675-2B18-9725-64C4-53D1070CF2EA}"/>
              </a:ext>
            </a:extLst>
          </p:cNvPr>
          <p:cNvSpPr/>
          <p:nvPr/>
        </p:nvSpPr>
        <p:spPr>
          <a:xfrm>
            <a:off x="1074286" y="3379687"/>
            <a:ext cx="4244974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EBF96-1272-6CC7-79E8-F094A8806957}"/>
              </a:ext>
            </a:extLst>
          </p:cNvPr>
          <p:cNvSpPr txBox="1"/>
          <p:nvPr/>
        </p:nvSpPr>
        <p:spPr>
          <a:xfrm>
            <a:off x="1691639" y="2930328"/>
            <a:ext cx="357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Client+driver</a:t>
            </a:r>
            <a:r>
              <a:rPr lang="fr-FR" dirty="0"/>
              <a:t> (=JVM process)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BB3EB0-644F-6011-25ED-53E377C999F0}"/>
              </a:ext>
            </a:extLst>
          </p:cNvPr>
          <p:cNvCxnSpPr/>
          <p:nvPr/>
        </p:nvCxnSpPr>
        <p:spPr>
          <a:xfrm>
            <a:off x="2815661" y="3383345"/>
            <a:ext cx="0" cy="2281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7864BE-9D37-8A04-7A58-52324CCD75BA}"/>
              </a:ext>
            </a:extLst>
          </p:cNvPr>
          <p:cNvSpPr txBox="1"/>
          <p:nvPr/>
        </p:nvSpPr>
        <p:spPr>
          <a:xfrm>
            <a:off x="1422057" y="3479945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05768-A8D9-DE99-EC4D-093E122BA9DE}"/>
              </a:ext>
            </a:extLst>
          </p:cNvPr>
          <p:cNvSpPr txBox="1"/>
          <p:nvPr/>
        </p:nvSpPr>
        <p:spPr>
          <a:xfrm>
            <a:off x="3578602" y="3479945"/>
            <a:ext cx="120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Driver part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A0478-3DD8-CFBF-0188-52A196323F72}"/>
              </a:ext>
            </a:extLst>
          </p:cNvPr>
          <p:cNvSpPr txBox="1"/>
          <p:nvPr/>
        </p:nvSpPr>
        <p:spPr>
          <a:xfrm>
            <a:off x="6645347" y="347994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1BC773-5191-41C3-4649-3A4DF8A02169}"/>
              </a:ext>
            </a:extLst>
          </p:cNvPr>
          <p:cNvSpPr/>
          <p:nvPr/>
        </p:nvSpPr>
        <p:spPr>
          <a:xfrm>
            <a:off x="6798151" y="46225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95A0B-D6CA-670B-9F62-892073579643}"/>
              </a:ext>
            </a:extLst>
          </p:cNvPr>
          <p:cNvSpPr txBox="1"/>
          <p:nvPr/>
        </p:nvSpPr>
        <p:spPr>
          <a:xfrm>
            <a:off x="6484103" y="38919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AC2F9-6351-6753-9517-D72873FE3858}"/>
              </a:ext>
            </a:extLst>
          </p:cNvPr>
          <p:cNvSpPr txBox="1"/>
          <p:nvPr/>
        </p:nvSpPr>
        <p:spPr>
          <a:xfrm>
            <a:off x="6484103" y="42010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0C8E9-B166-2B29-2E72-2FF84E4F5349}"/>
              </a:ext>
            </a:extLst>
          </p:cNvPr>
          <p:cNvSpPr/>
          <p:nvPr/>
        </p:nvSpPr>
        <p:spPr>
          <a:xfrm>
            <a:off x="3766045" y="4648322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D054F-D8D8-A887-B7F7-B0E2603952D8}"/>
              </a:ext>
            </a:extLst>
          </p:cNvPr>
          <p:cNvSpPr txBox="1"/>
          <p:nvPr/>
        </p:nvSpPr>
        <p:spPr>
          <a:xfrm>
            <a:off x="3450130" y="4236439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D4D2D-FFD7-1E34-1A8A-1E99311BDE74}"/>
              </a:ext>
            </a:extLst>
          </p:cNvPr>
          <p:cNvSpPr txBox="1"/>
          <p:nvPr/>
        </p:nvSpPr>
        <p:spPr>
          <a:xfrm>
            <a:off x="1148675" y="4261247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br>
              <a:rPr lang="fr-FR" dirty="0"/>
            </a:br>
            <a:r>
              <a:rPr lang="fr-FR" dirty="0"/>
              <a:t>main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B6B2C1A-6DE2-319E-B352-4E9C2001557C}"/>
              </a:ext>
            </a:extLst>
          </p:cNvPr>
          <p:cNvSpPr/>
          <p:nvPr/>
        </p:nvSpPr>
        <p:spPr>
          <a:xfrm flipH="1">
            <a:off x="2590454" y="4793690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3F8CED8A-A04E-3577-DC3B-49E25E385D2A}"/>
              </a:ext>
            </a:extLst>
          </p:cNvPr>
          <p:cNvSpPr/>
          <p:nvPr/>
        </p:nvSpPr>
        <p:spPr>
          <a:xfrm flipH="1">
            <a:off x="5141594" y="4793689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FBE18-71B3-8B45-2DB8-EACB01F54B42}"/>
              </a:ext>
            </a:extLst>
          </p:cNvPr>
          <p:cNvSpPr txBox="1"/>
          <p:nvPr/>
        </p:nvSpPr>
        <p:spPr>
          <a:xfrm>
            <a:off x="2022167" y="4953744"/>
            <a:ext cx="88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</a:p>
          <a:p>
            <a:r>
              <a:rPr lang="fr-FR" dirty="0" err="1"/>
              <a:t>context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B1A5D-3104-86AD-A344-3BD8198179BC}"/>
              </a:ext>
            </a:extLst>
          </p:cNvPr>
          <p:cNvSpPr txBox="1"/>
          <p:nvPr/>
        </p:nvSpPr>
        <p:spPr>
          <a:xfrm>
            <a:off x="4778931" y="4931933"/>
            <a:ext cx="70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</a:p>
          <a:p>
            <a:r>
              <a:rPr lang="fr-FR" dirty="0" err="1"/>
              <a:t>tasks</a:t>
            </a:r>
            <a:r>
              <a:rPr lang="fr-FR" dirty="0"/>
              <a:t>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3FD7078-DBFD-4C72-AB52-F3BDC57B66AE}"/>
              </a:ext>
            </a:extLst>
          </p:cNvPr>
          <p:cNvSpPr/>
          <p:nvPr/>
        </p:nvSpPr>
        <p:spPr>
          <a:xfrm>
            <a:off x="6306821" y="354446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53686E-5727-2655-5A1F-8A18C7114691}"/>
              </a:ext>
            </a:extLst>
          </p:cNvPr>
          <p:cNvSpPr txBox="1"/>
          <p:nvPr/>
        </p:nvSpPr>
        <p:spPr>
          <a:xfrm>
            <a:off x="6797747" y="363234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92AC7A-4495-3F16-8B53-C8668795FEE0}"/>
              </a:ext>
            </a:extLst>
          </p:cNvPr>
          <p:cNvSpPr/>
          <p:nvPr/>
        </p:nvSpPr>
        <p:spPr>
          <a:xfrm>
            <a:off x="6950551" y="47749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72A48C-F20E-0E7C-27B5-404009F74DA7}"/>
              </a:ext>
            </a:extLst>
          </p:cNvPr>
          <p:cNvSpPr txBox="1"/>
          <p:nvPr/>
        </p:nvSpPr>
        <p:spPr>
          <a:xfrm>
            <a:off x="6636503" y="40443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15F8A-14EA-C4EC-B962-9638C9F32194}"/>
              </a:ext>
            </a:extLst>
          </p:cNvPr>
          <p:cNvSpPr txBox="1"/>
          <p:nvPr/>
        </p:nvSpPr>
        <p:spPr>
          <a:xfrm>
            <a:off x="6636503" y="43534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BC10F7-E7F4-C706-390A-BE8E4E953B02}"/>
              </a:ext>
            </a:extLst>
          </p:cNvPr>
          <p:cNvSpPr/>
          <p:nvPr/>
        </p:nvSpPr>
        <p:spPr>
          <a:xfrm>
            <a:off x="6459221" y="369686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C0C285-1FD7-2BC5-CF87-112D6EEDB465}"/>
              </a:ext>
            </a:extLst>
          </p:cNvPr>
          <p:cNvSpPr txBox="1"/>
          <p:nvPr/>
        </p:nvSpPr>
        <p:spPr>
          <a:xfrm>
            <a:off x="6950147" y="378474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FBC6A2-07AC-07C7-DAE7-43B8793FE2F9}"/>
              </a:ext>
            </a:extLst>
          </p:cNvPr>
          <p:cNvSpPr/>
          <p:nvPr/>
        </p:nvSpPr>
        <p:spPr>
          <a:xfrm>
            <a:off x="7102951" y="49273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3361-16E6-F9B3-0F1D-BDBC6E42B0CD}"/>
              </a:ext>
            </a:extLst>
          </p:cNvPr>
          <p:cNvSpPr txBox="1"/>
          <p:nvPr/>
        </p:nvSpPr>
        <p:spPr>
          <a:xfrm>
            <a:off x="6788903" y="41967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4D27D7-9FD7-4E12-0D5A-9DE051F33306}"/>
              </a:ext>
            </a:extLst>
          </p:cNvPr>
          <p:cNvSpPr txBox="1"/>
          <p:nvPr/>
        </p:nvSpPr>
        <p:spPr>
          <a:xfrm>
            <a:off x="6788903" y="45058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F940E-D215-44C0-5EF5-9CE565230F40}"/>
              </a:ext>
            </a:extLst>
          </p:cNvPr>
          <p:cNvSpPr/>
          <p:nvPr/>
        </p:nvSpPr>
        <p:spPr>
          <a:xfrm>
            <a:off x="6611621" y="387805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AF28-6CB1-467B-90FE-78C07936CE5E}"/>
              </a:ext>
            </a:extLst>
          </p:cNvPr>
          <p:cNvSpPr txBox="1"/>
          <p:nvPr/>
        </p:nvSpPr>
        <p:spPr>
          <a:xfrm>
            <a:off x="7411110" y="2925201"/>
            <a:ext cx="229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(=JVM)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D7DC2A-36DE-CDC0-E5A9-CE9330E49205}"/>
              </a:ext>
            </a:extLst>
          </p:cNvPr>
          <p:cNvSpPr/>
          <p:nvPr/>
        </p:nvSpPr>
        <p:spPr>
          <a:xfrm>
            <a:off x="7255351" y="507974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9F0AE-9FE3-FA46-1CD3-D31C00855215}"/>
              </a:ext>
            </a:extLst>
          </p:cNvPr>
          <p:cNvSpPr txBox="1"/>
          <p:nvPr/>
        </p:nvSpPr>
        <p:spPr>
          <a:xfrm>
            <a:off x="6941303" y="434911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30FAEF-060A-CBA4-F31D-750E818BD4CB}"/>
              </a:ext>
            </a:extLst>
          </p:cNvPr>
          <p:cNvSpPr txBox="1"/>
          <p:nvPr/>
        </p:nvSpPr>
        <p:spPr>
          <a:xfrm>
            <a:off x="6941303" y="465824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F8CFC1-F215-0D0E-3CFB-48F40FEDD289}"/>
              </a:ext>
            </a:extLst>
          </p:cNvPr>
          <p:cNvSpPr txBox="1"/>
          <p:nvPr/>
        </p:nvSpPr>
        <p:spPr>
          <a:xfrm>
            <a:off x="7337513" y="386942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pic>
        <p:nvPicPr>
          <p:cNvPr id="42" name="Picture 2" descr="What is Apache Hadoop YARN? | Hadoop YARN Tutorial">
            <a:extLst>
              <a:ext uri="{FF2B5EF4-FFF2-40B4-BE49-F238E27FC236}">
                <a16:creationId xmlns:a16="http://schemas.microsoft.com/office/drawing/2014/main" id="{6BAD2B74-315E-CA3E-FD0E-8D234DDFA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44" y="1561288"/>
            <a:ext cx="2529266" cy="10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Left 42">
            <a:extLst>
              <a:ext uri="{FF2B5EF4-FFF2-40B4-BE49-F238E27FC236}">
                <a16:creationId xmlns:a16="http://schemas.microsoft.com/office/drawing/2014/main" id="{C9B60B9F-B777-3FB3-6D13-3F7C97556DDE}"/>
              </a:ext>
            </a:extLst>
          </p:cNvPr>
          <p:cNvSpPr/>
          <p:nvPr/>
        </p:nvSpPr>
        <p:spPr>
          <a:xfrm rot="18291368" flipH="1">
            <a:off x="4813690" y="2934395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D91D996-0DF4-08DB-6308-5F14307CA482}"/>
              </a:ext>
            </a:extLst>
          </p:cNvPr>
          <p:cNvSpPr/>
          <p:nvPr/>
        </p:nvSpPr>
        <p:spPr>
          <a:xfrm rot="3544233" flipH="1">
            <a:off x="5683583" y="2992918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467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8752-BD02-08CA-FB7F-DB1B1F90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98"/>
            <a:ext cx="10515600" cy="1074622"/>
          </a:xfrm>
        </p:spPr>
        <p:txBody>
          <a:bodyPr/>
          <a:lstStyle/>
          <a:p>
            <a:pPr algn="ctr"/>
            <a:r>
              <a:rPr lang="fr-FR" dirty="0"/>
              <a:t>Pros/Cons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E4495-8D08-1C56-2C18-78C1F5E33D0E}"/>
              </a:ext>
            </a:extLst>
          </p:cNvPr>
          <p:cNvSpPr txBox="1"/>
          <p:nvPr/>
        </p:nvSpPr>
        <p:spPr>
          <a:xfrm>
            <a:off x="5918388" y="987836"/>
            <a:ext cx="44492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= Driver   …  </a:t>
            </a:r>
            <a:r>
              <a:rPr lang="fr-FR" dirty="0" err="1"/>
              <a:t>within</a:t>
            </a:r>
            <a:r>
              <a:rPr lang="fr-FR" dirty="0"/>
              <a:t> firewall</a:t>
            </a:r>
          </a:p>
          <a:p>
            <a:endParaRPr lang="fr-FR" dirty="0"/>
          </a:p>
          <a:p>
            <a:r>
              <a:rPr lang="fr-FR" dirty="0"/>
              <a:t>Need to </a:t>
            </a:r>
            <a:r>
              <a:rPr lang="fr-FR" dirty="0" err="1"/>
              <a:t>choose</a:t>
            </a:r>
            <a:r>
              <a:rPr lang="fr-FR" dirty="0"/>
              <a:t> 1 server of cluster + SSH on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Or use </a:t>
            </a:r>
            <a:r>
              <a:rPr lang="fr-FR" dirty="0" err="1"/>
              <a:t>Oozie</a:t>
            </a:r>
            <a:endParaRPr lang="fr-FR" dirty="0"/>
          </a:p>
          <a:p>
            <a:endParaRPr lang="fr-FR" dirty="0"/>
          </a:p>
          <a:p>
            <a:r>
              <a:rPr lang="fr-FR" dirty="0"/>
              <a:t>If driver crash..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CB51F-6DE0-2B19-810B-7FF752E80BB3}"/>
              </a:ext>
            </a:extLst>
          </p:cNvPr>
          <p:cNvSpPr txBox="1"/>
          <p:nvPr/>
        </p:nvSpPr>
        <p:spPr>
          <a:xfrm>
            <a:off x="1423517" y="1026101"/>
            <a:ext cx="34451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Easy</a:t>
            </a:r>
            <a:r>
              <a:rPr lang="fr-FR" dirty="0"/>
              <a:t> to start:  spark-submit.sh</a:t>
            </a:r>
          </a:p>
          <a:p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driver logs… as </a:t>
            </a:r>
            <a:r>
              <a:rPr lang="fr-FR" dirty="0" err="1"/>
              <a:t>stdout</a:t>
            </a:r>
            <a:r>
              <a:rPr lang="fr-FR" dirty="0"/>
              <a:t> !</a:t>
            </a:r>
          </a:p>
          <a:p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kill</a:t>
            </a:r>
            <a:r>
              <a:rPr lang="fr-FR" dirty="0"/>
              <a:t>   (</a:t>
            </a:r>
            <a:r>
              <a:rPr lang="fr-FR" dirty="0" err="1"/>
              <a:t>Ctrl+C</a:t>
            </a:r>
            <a:r>
              <a:rPr lang="fr-FR" dirty="0"/>
              <a:t>  / </a:t>
            </a:r>
            <a:r>
              <a:rPr lang="fr-FR" dirty="0" err="1"/>
              <a:t>kill</a:t>
            </a:r>
            <a:r>
              <a:rPr lang="fr-FR" dirty="0"/>
              <a:t> -9 )</a:t>
            </a:r>
          </a:p>
          <a:p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00CECA2-3953-EFDC-8405-0381EF5E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56" y="348867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6DE0440-AD8C-AE7E-3ECE-2017AB054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992" y="4916544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0486778-9E4E-C709-1B08-2E9860E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76" y="4948693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9107D41-47CE-09EF-B2CE-DBF09FAF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56" y="4916544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FBA1332-8A4E-BA76-00D5-1218D01C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992" y="346882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35FE7C-8FBC-AD17-D706-DBF57B2CC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76" y="346882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337B98BE-EDD1-6BA4-E0A4-CD83090B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012" y="4916544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0CB12BD-CACD-6C61-9FD6-F495FFBE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012" y="346882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3BA676-9660-5701-1575-51EC78A43743}"/>
              </a:ext>
            </a:extLst>
          </p:cNvPr>
          <p:cNvSpPr/>
          <p:nvPr/>
        </p:nvSpPr>
        <p:spPr>
          <a:xfrm>
            <a:off x="6096000" y="3206115"/>
            <a:ext cx="5882640" cy="3286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1540EA-7A58-96EF-4083-F27CCEDE6DBB}"/>
              </a:ext>
            </a:extLst>
          </p:cNvPr>
          <p:cNvSpPr/>
          <p:nvPr/>
        </p:nvSpPr>
        <p:spPr>
          <a:xfrm>
            <a:off x="6006465" y="3103424"/>
            <a:ext cx="6124575" cy="35418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635BE1C-3280-6C40-871C-9E8DC503CD3D}"/>
              </a:ext>
            </a:extLst>
          </p:cNvPr>
          <p:cNvSpPr/>
          <p:nvPr/>
        </p:nvSpPr>
        <p:spPr>
          <a:xfrm rot="19390230">
            <a:off x="8876337" y="1738741"/>
            <a:ext cx="135594" cy="2373513"/>
          </a:xfrm>
          <a:prstGeom prst="ca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E33B5E-CF3D-B92B-EB7E-4687A8B9F320}"/>
              </a:ext>
            </a:extLst>
          </p:cNvPr>
          <p:cNvSpPr txBox="1"/>
          <p:nvPr/>
        </p:nvSpPr>
        <p:spPr>
          <a:xfrm rot="3190728">
            <a:off x="8669501" y="2383934"/>
            <a:ext cx="122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SSH to</a:t>
            </a:r>
          </a:p>
          <a:p>
            <a:r>
              <a:rPr lang="fr-FR" dirty="0"/>
              <a:t> node42 ??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2F847D2-867D-BE6D-F2A9-3B1D0E83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72" y="4986394"/>
            <a:ext cx="626323" cy="9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Oozie">
            <a:extLst>
              <a:ext uri="{FF2B5EF4-FFF2-40B4-BE49-F238E27FC236}">
                <a16:creationId xmlns:a16="http://schemas.microsoft.com/office/drawing/2014/main" id="{E999C72A-DDF3-C5DA-DFEF-92C596CFD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780" y="3700803"/>
            <a:ext cx="2052638" cy="4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Left 20">
            <a:extLst>
              <a:ext uri="{FF2B5EF4-FFF2-40B4-BE49-F238E27FC236}">
                <a16:creationId xmlns:a16="http://schemas.microsoft.com/office/drawing/2014/main" id="{7F4769A2-8E1C-1C39-E5CD-74783B6A422D}"/>
              </a:ext>
            </a:extLst>
          </p:cNvPr>
          <p:cNvSpPr/>
          <p:nvPr/>
        </p:nvSpPr>
        <p:spPr>
          <a:xfrm rot="13819818">
            <a:off x="8561748" y="1851470"/>
            <a:ext cx="422910" cy="4171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D7081-4735-4969-0FDE-43206CE5F5B9}"/>
              </a:ext>
            </a:extLst>
          </p:cNvPr>
          <p:cNvSpPr txBox="1"/>
          <p:nvPr/>
        </p:nvSpPr>
        <p:spPr>
          <a:xfrm>
            <a:off x="9833419" y="2740831"/>
            <a:ext cx="93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Firewall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3A57D9EB-4B0A-139D-78CD-7B3E47296CA3}"/>
              </a:ext>
            </a:extLst>
          </p:cNvPr>
          <p:cNvSpPr/>
          <p:nvPr/>
        </p:nvSpPr>
        <p:spPr>
          <a:xfrm rot="13819818">
            <a:off x="6626253" y="4262453"/>
            <a:ext cx="594976" cy="2861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CAD98F2A-8777-E6EB-974E-023E8E4A5416}"/>
              </a:ext>
            </a:extLst>
          </p:cNvPr>
          <p:cNvSpPr/>
          <p:nvPr/>
        </p:nvSpPr>
        <p:spPr>
          <a:xfrm rot="12691214">
            <a:off x="6681144" y="3984979"/>
            <a:ext cx="594976" cy="2861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5AE6B5E2-8B7C-114F-7FCE-9C238B528150}"/>
              </a:ext>
            </a:extLst>
          </p:cNvPr>
          <p:cNvSpPr/>
          <p:nvPr/>
        </p:nvSpPr>
        <p:spPr>
          <a:xfrm rot="11720197">
            <a:off x="6714843" y="3725503"/>
            <a:ext cx="594976" cy="2861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5AAA2F1B-C9A5-3506-BAFE-FF350AC83CAB}"/>
              </a:ext>
            </a:extLst>
          </p:cNvPr>
          <p:cNvSpPr/>
          <p:nvPr/>
        </p:nvSpPr>
        <p:spPr>
          <a:xfrm rot="10800000">
            <a:off x="5101820" y="5247369"/>
            <a:ext cx="422910" cy="4171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19159A-64B5-3C04-F2AD-444A364DD42C}"/>
              </a:ext>
            </a:extLst>
          </p:cNvPr>
          <p:cNvSpPr txBox="1"/>
          <p:nvPr/>
        </p:nvSpPr>
        <p:spPr>
          <a:xfrm>
            <a:off x="3388583" y="5185568"/>
            <a:ext cx="1604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 </a:t>
            </a:r>
            <a:r>
              <a:rPr lang="fr-FR" dirty="0" err="1"/>
              <a:t>Connect</a:t>
            </a:r>
            <a:r>
              <a:rPr lang="fr-FR" dirty="0"/>
              <a:t> to </a:t>
            </a:r>
          </a:p>
          <a:p>
            <a:r>
              <a:rPr lang="fr-FR" dirty="0"/>
              <a:t>« Edge »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8C0610C5-69D1-8BE8-5096-30B51F820AE5}"/>
              </a:ext>
            </a:extLst>
          </p:cNvPr>
          <p:cNvSpPr/>
          <p:nvPr/>
        </p:nvSpPr>
        <p:spPr>
          <a:xfrm rot="10800000">
            <a:off x="3707504" y="3775526"/>
            <a:ext cx="422910" cy="4171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400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BAA-1D3B-F4D2-24CB-0877811A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--master </a:t>
            </a:r>
            <a:r>
              <a:rPr lang="fr-FR" dirty="0" err="1"/>
              <a:t>yarn</a:t>
            </a:r>
            <a:r>
              <a:rPr lang="fr-FR" dirty="0"/>
              <a:t> --</a:t>
            </a:r>
            <a:r>
              <a:rPr lang="fr-FR" dirty="0" err="1"/>
              <a:t>deploy</a:t>
            </a:r>
            <a:r>
              <a:rPr lang="fr-FR" dirty="0"/>
              <a:t>-mode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95DAB-696E-6B45-BA8D-A275A1E3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13" y="2708638"/>
            <a:ext cx="5377972" cy="21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28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FF5700-3326-0E4E-3CFC-B44439748781}"/>
              </a:ext>
            </a:extLst>
          </p:cNvPr>
          <p:cNvSpPr/>
          <p:nvPr/>
        </p:nvSpPr>
        <p:spPr>
          <a:xfrm>
            <a:off x="7074536" y="346064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ABB43-022E-DAE0-56FC-3986FA0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Yarn</a:t>
            </a:r>
            <a:r>
              <a:rPr lang="fr-FR" dirty="0"/>
              <a:t> Cluster Mode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1D9675-2B18-9725-64C4-53D1070CF2EA}"/>
              </a:ext>
            </a:extLst>
          </p:cNvPr>
          <p:cNvSpPr/>
          <p:nvPr/>
        </p:nvSpPr>
        <p:spPr>
          <a:xfrm>
            <a:off x="3897935" y="3448267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EBF96-1272-6CC7-79E8-F094A8806957}"/>
              </a:ext>
            </a:extLst>
          </p:cNvPr>
          <p:cNvSpPr txBox="1"/>
          <p:nvPr/>
        </p:nvSpPr>
        <p:spPr>
          <a:xfrm>
            <a:off x="3935301" y="3027516"/>
            <a:ext cx="252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</a:t>
            </a:r>
            <a:r>
              <a:rPr lang="fr-FR" dirty="0"/>
              <a:t>-driver (=</a:t>
            </a:r>
            <a:r>
              <a:rPr lang="fr-FR" dirty="0" err="1"/>
              <a:t>Yarn</a:t>
            </a:r>
            <a:r>
              <a:rPr lang="fr-FR" dirty="0"/>
              <a:t> JVM)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864BE-9D37-8A04-7A58-52324CCD75BA}"/>
              </a:ext>
            </a:extLst>
          </p:cNvPr>
          <p:cNvSpPr txBox="1"/>
          <p:nvPr/>
        </p:nvSpPr>
        <p:spPr>
          <a:xfrm>
            <a:off x="1155285" y="3042048"/>
            <a:ext cx="14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(=JVM)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A0478-3DD8-CFBF-0188-52A196323F72}"/>
              </a:ext>
            </a:extLst>
          </p:cNvPr>
          <p:cNvSpPr txBox="1"/>
          <p:nvPr/>
        </p:nvSpPr>
        <p:spPr>
          <a:xfrm>
            <a:off x="7565462" y="354852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1BC773-5191-41C3-4649-3A4DF8A02169}"/>
              </a:ext>
            </a:extLst>
          </p:cNvPr>
          <p:cNvSpPr/>
          <p:nvPr/>
        </p:nvSpPr>
        <p:spPr>
          <a:xfrm>
            <a:off x="7718266" y="46911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95A0B-D6CA-670B-9F62-892073579643}"/>
              </a:ext>
            </a:extLst>
          </p:cNvPr>
          <p:cNvSpPr txBox="1"/>
          <p:nvPr/>
        </p:nvSpPr>
        <p:spPr>
          <a:xfrm>
            <a:off x="7404218" y="39604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AC2F9-6351-6753-9517-D72873FE3858}"/>
              </a:ext>
            </a:extLst>
          </p:cNvPr>
          <p:cNvSpPr txBox="1"/>
          <p:nvPr/>
        </p:nvSpPr>
        <p:spPr>
          <a:xfrm>
            <a:off x="7404218" y="42696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0C8E9-B166-2B29-2E72-2FF84E4F5349}"/>
              </a:ext>
            </a:extLst>
          </p:cNvPr>
          <p:cNvSpPr/>
          <p:nvPr/>
        </p:nvSpPr>
        <p:spPr>
          <a:xfrm>
            <a:off x="4686160" y="4716902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D054F-D8D8-A887-B7F7-B0E2603952D8}"/>
              </a:ext>
            </a:extLst>
          </p:cNvPr>
          <p:cNvSpPr txBox="1"/>
          <p:nvPr/>
        </p:nvSpPr>
        <p:spPr>
          <a:xfrm>
            <a:off x="4370245" y="4305019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D4D2D-FFD7-1E34-1A8A-1E99311BDE74}"/>
              </a:ext>
            </a:extLst>
          </p:cNvPr>
          <p:cNvSpPr txBox="1"/>
          <p:nvPr/>
        </p:nvSpPr>
        <p:spPr>
          <a:xfrm>
            <a:off x="945741" y="4387541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spark-submit</a:t>
            </a:r>
            <a:br>
              <a:rPr lang="fr-FR" dirty="0"/>
            </a:br>
            <a:r>
              <a:rPr lang="fr-FR" dirty="0"/>
              <a:t>main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B6B2C1A-6DE2-319E-B352-4E9C2001557C}"/>
              </a:ext>
            </a:extLst>
          </p:cNvPr>
          <p:cNvSpPr/>
          <p:nvPr/>
        </p:nvSpPr>
        <p:spPr>
          <a:xfrm rot="18291368" flipH="1">
            <a:off x="2506530" y="3133608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3F8CED8A-A04E-3577-DC3B-49E25E385D2A}"/>
              </a:ext>
            </a:extLst>
          </p:cNvPr>
          <p:cNvSpPr/>
          <p:nvPr/>
        </p:nvSpPr>
        <p:spPr>
          <a:xfrm flipH="1">
            <a:off x="6061709" y="4862269"/>
            <a:ext cx="484908" cy="2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FBE18-71B3-8B45-2DB8-EACB01F54B42}"/>
              </a:ext>
            </a:extLst>
          </p:cNvPr>
          <p:cNvSpPr txBox="1"/>
          <p:nvPr/>
        </p:nvSpPr>
        <p:spPr>
          <a:xfrm>
            <a:off x="1767256" y="3754808"/>
            <a:ext cx="123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driver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B1A5D-3104-86AD-A344-3BD8198179BC}"/>
              </a:ext>
            </a:extLst>
          </p:cNvPr>
          <p:cNvSpPr txBox="1"/>
          <p:nvPr/>
        </p:nvSpPr>
        <p:spPr>
          <a:xfrm>
            <a:off x="5699046" y="5000513"/>
            <a:ext cx="70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</a:p>
          <a:p>
            <a:r>
              <a:rPr lang="fr-FR" dirty="0" err="1"/>
              <a:t>tasks</a:t>
            </a:r>
            <a:r>
              <a:rPr lang="fr-FR" dirty="0"/>
              <a:t>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3FD7078-DBFD-4C72-AB52-F3BDC57B66AE}"/>
              </a:ext>
            </a:extLst>
          </p:cNvPr>
          <p:cNvSpPr/>
          <p:nvPr/>
        </p:nvSpPr>
        <p:spPr>
          <a:xfrm>
            <a:off x="7226936" y="361304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53686E-5727-2655-5A1F-8A18C7114691}"/>
              </a:ext>
            </a:extLst>
          </p:cNvPr>
          <p:cNvSpPr txBox="1"/>
          <p:nvPr/>
        </p:nvSpPr>
        <p:spPr>
          <a:xfrm>
            <a:off x="7717862" y="370092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92AC7A-4495-3F16-8B53-C8668795FEE0}"/>
              </a:ext>
            </a:extLst>
          </p:cNvPr>
          <p:cNvSpPr/>
          <p:nvPr/>
        </p:nvSpPr>
        <p:spPr>
          <a:xfrm>
            <a:off x="7870666" y="48435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72A48C-F20E-0E7C-27B5-404009F74DA7}"/>
              </a:ext>
            </a:extLst>
          </p:cNvPr>
          <p:cNvSpPr txBox="1"/>
          <p:nvPr/>
        </p:nvSpPr>
        <p:spPr>
          <a:xfrm>
            <a:off x="7556618" y="41128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15F8A-14EA-C4EC-B962-9638C9F32194}"/>
              </a:ext>
            </a:extLst>
          </p:cNvPr>
          <p:cNvSpPr txBox="1"/>
          <p:nvPr/>
        </p:nvSpPr>
        <p:spPr>
          <a:xfrm>
            <a:off x="7556618" y="44220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BC10F7-E7F4-C706-390A-BE8E4E953B02}"/>
              </a:ext>
            </a:extLst>
          </p:cNvPr>
          <p:cNvSpPr/>
          <p:nvPr/>
        </p:nvSpPr>
        <p:spPr>
          <a:xfrm>
            <a:off x="7379336" y="376544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C0C285-1FD7-2BC5-CF87-112D6EEDB465}"/>
              </a:ext>
            </a:extLst>
          </p:cNvPr>
          <p:cNvSpPr txBox="1"/>
          <p:nvPr/>
        </p:nvSpPr>
        <p:spPr>
          <a:xfrm>
            <a:off x="7870262" y="385332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FBC6A2-07AC-07C7-DAE7-43B8793FE2F9}"/>
              </a:ext>
            </a:extLst>
          </p:cNvPr>
          <p:cNvSpPr/>
          <p:nvPr/>
        </p:nvSpPr>
        <p:spPr>
          <a:xfrm>
            <a:off x="8023066" y="49959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3361-16E6-F9B3-0F1D-BDBC6E42B0CD}"/>
              </a:ext>
            </a:extLst>
          </p:cNvPr>
          <p:cNvSpPr txBox="1"/>
          <p:nvPr/>
        </p:nvSpPr>
        <p:spPr>
          <a:xfrm>
            <a:off x="7709018" y="42652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4D27D7-9FD7-4E12-0D5A-9DE051F33306}"/>
              </a:ext>
            </a:extLst>
          </p:cNvPr>
          <p:cNvSpPr txBox="1"/>
          <p:nvPr/>
        </p:nvSpPr>
        <p:spPr>
          <a:xfrm>
            <a:off x="7709018" y="45744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F940E-D215-44C0-5EF5-9CE565230F40}"/>
              </a:ext>
            </a:extLst>
          </p:cNvPr>
          <p:cNvSpPr/>
          <p:nvPr/>
        </p:nvSpPr>
        <p:spPr>
          <a:xfrm>
            <a:off x="7531736" y="394663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6FAF28-6CB1-467B-90FE-78C07936CE5E}"/>
              </a:ext>
            </a:extLst>
          </p:cNvPr>
          <p:cNvSpPr txBox="1"/>
          <p:nvPr/>
        </p:nvSpPr>
        <p:spPr>
          <a:xfrm>
            <a:off x="8331225" y="2993781"/>
            <a:ext cx="2752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(=</a:t>
            </a:r>
            <a:r>
              <a:rPr lang="fr-FR" dirty="0" err="1"/>
              <a:t>Yarn</a:t>
            </a:r>
            <a:r>
              <a:rPr lang="fr-FR" dirty="0"/>
              <a:t> JVM)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D7DC2A-36DE-CDC0-E5A9-CE9330E49205}"/>
              </a:ext>
            </a:extLst>
          </p:cNvPr>
          <p:cNvSpPr/>
          <p:nvPr/>
        </p:nvSpPr>
        <p:spPr>
          <a:xfrm>
            <a:off x="8175466" y="514832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9F0AE-9FE3-FA46-1CD3-D31C00855215}"/>
              </a:ext>
            </a:extLst>
          </p:cNvPr>
          <p:cNvSpPr txBox="1"/>
          <p:nvPr/>
        </p:nvSpPr>
        <p:spPr>
          <a:xfrm>
            <a:off x="7861418" y="441769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30FAEF-060A-CBA4-F31D-750E818BD4CB}"/>
              </a:ext>
            </a:extLst>
          </p:cNvPr>
          <p:cNvSpPr txBox="1"/>
          <p:nvPr/>
        </p:nvSpPr>
        <p:spPr>
          <a:xfrm>
            <a:off x="7861418" y="472682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F8CFC1-F215-0D0E-3CFB-48F40FEDD289}"/>
              </a:ext>
            </a:extLst>
          </p:cNvPr>
          <p:cNvSpPr txBox="1"/>
          <p:nvPr/>
        </p:nvSpPr>
        <p:spPr>
          <a:xfrm>
            <a:off x="8257628" y="393800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0C311E-6A49-4E33-7D8B-3DB76359F3A6}"/>
              </a:ext>
            </a:extLst>
          </p:cNvPr>
          <p:cNvSpPr/>
          <p:nvPr/>
        </p:nvSpPr>
        <p:spPr>
          <a:xfrm>
            <a:off x="707676" y="3491407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9154" name="Picture 2" descr="What is Apache Hadoop YARN? | Hadoop YARN Tutorial">
            <a:extLst>
              <a:ext uri="{FF2B5EF4-FFF2-40B4-BE49-F238E27FC236}">
                <a16:creationId xmlns:a16="http://schemas.microsoft.com/office/drawing/2014/main" id="{7C0A5B1D-A85A-5ECD-D0B6-9F67CD627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84" y="1464273"/>
            <a:ext cx="2529266" cy="10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DBDF4D0B-8670-EBDC-0001-0D03690CB78D}"/>
              </a:ext>
            </a:extLst>
          </p:cNvPr>
          <p:cNvSpPr/>
          <p:nvPr/>
        </p:nvSpPr>
        <p:spPr>
          <a:xfrm rot="3544233" flipH="1">
            <a:off x="3376423" y="3192131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2C53DF-96EE-8E3F-B708-AADDFE70C6A2}"/>
              </a:ext>
            </a:extLst>
          </p:cNvPr>
          <p:cNvSpPr txBox="1"/>
          <p:nvPr/>
        </p:nvSpPr>
        <p:spPr>
          <a:xfrm>
            <a:off x="4198902" y="3525530"/>
            <a:ext cx="2145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</a:t>
            </a:r>
            <a:endParaRPr lang="fr-FR" dirty="0"/>
          </a:p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D60462C-4AF3-3FAC-36DE-0C9EF25D3F15}"/>
              </a:ext>
            </a:extLst>
          </p:cNvPr>
          <p:cNvSpPr/>
          <p:nvPr/>
        </p:nvSpPr>
        <p:spPr>
          <a:xfrm rot="18291368" flipH="1">
            <a:off x="6043629" y="3014709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EB0C595D-2A3C-6664-D0E8-3DC42BA11383}"/>
              </a:ext>
            </a:extLst>
          </p:cNvPr>
          <p:cNvSpPr/>
          <p:nvPr/>
        </p:nvSpPr>
        <p:spPr>
          <a:xfrm rot="3544233" flipH="1">
            <a:off x="6839893" y="3071441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" descr="What is Apache Hadoop YARN? | Hadoop YARN Tutorial">
            <a:extLst>
              <a:ext uri="{FF2B5EF4-FFF2-40B4-BE49-F238E27FC236}">
                <a16:creationId xmlns:a16="http://schemas.microsoft.com/office/drawing/2014/main" id="{BE6FF99F-0386-BB1E-D0C6-2A2E3BBFC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004" y="1487268"/>
            <a:ext cx="2529266" cy="10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246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72A2-B62F-9AD1-994A-CB404C03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Pros-Cons </a:t>
            </a:r>
            <a:r>
              <a:rPr lang="fr-FR" dirty="0" err="1"/>
              <a:t>Yarn</a:t>
            </a:r>
            <a:r>
              <a:rPr lang="fr-FR" dirty="0"/>
              <a:t> « Cluster » vs « Client »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48EB7-682D-12E0-3FA1-7B93C9EA78E3}"/>
              </a:ext>
            </a:extLst>
          </p:cNvPr>
          <p:cNvSpPr txBox="1"/>
          <p:nvPr/>
        </p:nvSpPr>
        <p:spPr>
          <a:xfrm>
            <a:off x="1229207" y="2146241"/>
            <a:ext cx="43493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 can run </a:t>
            </a:r>
            <a:r>
              <a:rPr lang="fr-FR" dirty="0" err="1"/>
              <a:t>outside</a:t>
            </a:r>
            <a:r>
              <a:rPr lang="fr-FR" dirty="0"/>
              <a:t> firewall / cluster</a:t>
            </a:r>
          </a:p>
          <a:p>
            <a:endParaRPr lang="fr-FR" dirty="0"/>
          </a:p>
          <a:p>
            <a:r>
              <a:rPr lang="fr-FR" dirty="0"/>
              <a:t>Client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ligtweight</a:t>
            </a:r>
            <a:endParaRPr lang="fr-FR" dirty="0"/>
          </a:p>
          <a:p>
            <a:r>
              <a:rPr lang="fr-FR" dirty="0" err="1"/>
              <a:t>Many</a:t>
            </a:r>
            <a:r>
              <a:rPr lang="fr-FR" dirty="0"/>
              <a:t> Clients can run on « Edge » Node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If Driver crashes… client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relaunch</a:t>
            </a:r>
            <a:r>
              <a:rPr lang="fr-FR" dirty="0"/>
              <a:t> driver!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83747-1707-3340-F965-03708E46EC13}"/>
              </a:ext>
            </a:extLst>
          </p:cNvPr>
          <p:cNvSpPr txBox="1"/>
          <p:nvPr/>
        </p:nvSpPr>
        <p:spPr>
          <a:xfrm>
            <a:off x="6433667" y="2146240"/>
            <a:ext cx="50876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logs  (</a:t>
            </a:r>
            <a:r>
              <a:rPr lang="fr-FR" dirty="0" err="1"/>
              <a:t>Yarn</a:t>
            </a:r>
            <a:r>
              <a:rPr lang="fr-FR" dirty="0"/>
              <a:t> Logs!!)</a:t>
            </a:r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kill</a:t>
            </a:r>
            <a:r>
              <a:rPr lang="fr-FR" dirty="0"/>
              <a:t> :  </a:t>
            </a:r>
            <a:r>
              <a:rPr lang="fr-FR" dirty="0" err="1"/>
              <a:t>yarn</a:t>
            </a:r>
            <a:r>
              <a:rPr lang="fr-FR" dirty="0"/>
              <a:t> app –</a:t>
            </a:r>
            <a:r>
              <a:rPr lang="fr-FR" dirty="0" err="1"/>
              <a:t>kill</a:t>
            </a:r>
            <a:r>
              <a:rPr lang="fr-FR" dirty="0"/>
              <a:t> ${</a:t>
            </a:r>
            <a:r>
              <a:rPr lang="fr-FR" dirty="0" err="1"/>
              <a:t>applicationId</a:t>
            </a:r>
            <a:r>
              <a:rPr lang="fr-FR" dirty="0"/>
              <a:t>} </a:t>
            </a:r>
          </a:p>
          <a:p>
            <a:endParaRPr lang="fr-FR" dirty="0"/>
          </a:p>
          <a:p>
            <a:r>
              <a:rPr lang="fr-FR" dirty="0"/>
              <a:t>Kill client =&gt;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kill</a:t>
            </a:r>
            <a:r>
              <a:rPr lang="fr-FR" dirty="0"/>
              <a:t> driver !!</a:t>
            </a:r>
          </a:p>
          <a:p>
            <a:r>
              <a:rPr lang="fr-FR" dirty="0"/>
              <a:t>                      ( Zombie </a:t>
            </a:r>
            <a:r>
              <a:rPr lang="fr-FR" dirty="0" err="1"/>
              <a:t>yarn</a:t>
            </a:r>
            <a:r>
              <a:rPr lang="fr-FR" dirty="0"/>
              <a:t> driver ? )</a:t>
            </a:r>
          </a:p>
        </p:txBody>
      </p:sp>
    </p:spTree>
    <p:extLst>
      <p:ext uri="{BB962C8B-B14F-4D97-AF65-F5344CB8AC3E}">
        <p14:creationId xmlns:p14="http://schemas.microsoft.com/office/powerpoint/2010/main" val="404527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97ED-054C-5D7A-2821-64000F79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--k8s://&lt;k8sApiServer&gt;:443</a:t>
            </a:r>
            <a:br>
              <a:rPr lang="fr-FR" dirty="0"/>
            </a:br>
            <a:r>
              <a:rPr lang="fr-FR" dirty="0"/>
              <a:t>( basic </a:t>
            </a:r>
            <a:r>
              <a:rPr lang="fr-FR" dirty="0" err="1"/>
              <a:t>without</a:t>
            </a:r>
            <a:r>
              <a:rPr lang="fr-FR" dirty="0"/>
              <a:t> K8s </a:t>
            </a:r>
            <a:r>
              <a:rPr lang="fr-FR" dirty="0" err="1"/>
              <a:t>operator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839A1-EA0C-825E-6D04-C2B8EDD9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79" y="2983231"/>
            <a:ext cx="5206009" cy="17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3589-7669-3EF2-A71C-79E75E22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on </a:t>
            </a:r>
            <a:r>
              <a:rPr lang="fr-FR" dirty="0" err="1"/>
              <a:t>Kubernetes</a:t>
            </a:r>
            <a:r>
              <a:rPr lang="fr-FR" dirty="0"/>
              <a:t> … Docker Images/Jars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54CDF1-9270-0172-EBB8-73769F504898}"/>
              </a:ext>
            </a:extLst>
          </p:cNvPr>
          <p:cNvSpPr/>
          <p:nvPr/>
        </p:nvSpPr>
        <p:spPr>
          <a:xfrm>
            <a:off x="3655322" y="3013459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82A8-BD59-87CC-2B73-4C9B97ABD875}"/>
              </a:ext>
            </a:extLst>
          </p:cNvPr>
          <p:cNvSpPr txBox="1"/>
          <p:nvPr/>
        </p:nvSpPr>
        <p:spPr>
          <a:xfrm>
            <a:off x="3851046" y="3429000"/>
            <a:ext cx="2145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</a:t>
            </a:r>
            <a:endParaRPr lang="fr-FR" dirty="0"/>
          </a:p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F4984-5D86-38BC-C897-EAE964BE89AA}"/>
              </a:ext>
            </a:extLst>
          </p:cNvPr>
          <p:cNvSpPr txBox="1"/>
          <p:nvPr/>
        </p:nvSpPr>
        <p:spPr>
          <a:xfrm>
            <a:off x="3256426" y="2410365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Executor</a:t>
            </a:r>
            <a:r>
              <a:rPr lang="fr-FR" dirty="0"/>
              <a:t> = </a:t>
            </a:r>
            <a:r>
              <a:rPr lang="fr-FR" dirty="0" err="1"/>
              <a:t>pod</a:t>
            </a:r>
            <a:r>
              <a:rPr lang="fr-FR" dirty="0"/>
              <a:t> </a:t>
            </a:r>
          </a:p>
          <a:p>
            <a:r>
              <a:rPr lang="fr-FR" dirty="0"/>
              <a:t>               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09BF2-A3CF-B95B-49BD-8E3B4043273A}"/>
              </a:ext>
            </a:extLst>
          </p:cNvPr>
          <p:cNvSpPr/>
          <p:nvPr/>
        </p:nvSpPr>
        <p:spPr>
          <a:xfrm>
            <a:off x="4428306" y="4647854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6C96B-7F32-259C-88C7-A64DFEA76C27}"/>
              </a:ext>
            </a:extLst>
          </p:cNvPr>
          <p:cNvSpPr txBox="1"/>
          <p:nvPr/>
        </p:nvSpPr>
        <p:spPr>
          <a:xfrm>
            <a:off x="4112391" y="4235971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9DBD52-D193-74E1-8DA7-8A4653992A70}"/>
              </a:ext>
            </a:extLst>
          </p:cNvPr>
          <p:cNvSpPr/>
          <p:nvPr/>
        </p:nvSpPr>
        <p:spPr>
          <a:xfrm>
            <a:off x="7291706" y="30103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6E497-6DD2-CF9A-CE22-9E4E65E9D7C2}"/>
              </a:ext>
            </a:extLst>
          </p:cNvPr>
          <p:cNvSpPr txBox="1"/>
          <p:nvPr/>
        </p:nvSpPr>
        <p:spPr>
          <a:xfrm>
            <a:off x="7782632" y="30982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958B8A-EB2F-9B72-0F7C-753BA2E9AA53}"/>
              </a:ext>
            </a:extLst>
          </p:cNvPr>
          <p:cNvSpPr/>
          <p:nvPr/>
        </p:nvSpPr>
        <p:spPr>
          <a:xfrm>
            <a:off x="7935436" y="42408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3DA3F-DB96-7770-5480-6EC5D9D2C4D6}"/>
              </a:ext>
            </a:extLst>
          </p:cNvPr>
          <p:cNvSpPr txBox="1"/>
          <p:nvPr/>
        </p:nvSpPr>
        <p:spPr>
          <a:xfrm>
            <a:off x="7621388" y="35101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3D7E-E001-D3EF-44BA-78B67108E4ED}"/>
              </a:ext>
            </a:extLst>
          </p:cNvPr>
          <p:cNvSpPr txBox="1"/>
          <p:nvPr/>
        </p:nvSpPr>
        <p:spPr>
          <a:xfrm>
            <a:off x="7621388" y="38193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1A5A2B-5EEF-675A-8E45-6F2A0B8FADF9}"/>
              </a:ext>
            </a:extLst>
          </p:cNvPr>
          <p:cNvSpPr/>
          <p:nvPr/>
        </p:nvSpPr>
        <p:spPr>
          <a:xfrm>
            <a:off x="7444106" y="31627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5CC03-89C7-B3B6-1141-0CAD3759EAB8}"/>
              </a:ext>
            </a:extLst>
          </p:cNvPr>
          <p:cNvSpPr txBox="1"/>
          <p:nvPr/>
        </p:nvSpPr>
        <p:spPr>
          <a:xfrm>
            <a:off x="7935032" y="32506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FF1749-889A-37FC-F890-998131EE917C}"/>
              </a:ext>
            </a:extLst>
          </p:cNvPr>
          <p:cNvSpPr/>
          <p:nvPr/>
        </p:nvSpPr>
        <p:spPr>
          <a:xfrm>
            <a:off x="8087836" y="43932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C1B2F1-4583-3F54-ABA3-2C93DE50C66A}"/>
              </a:ext>
            </a:extLst>
          </p:cNvPr>
          <p:cNvSpPr txBox="1"/>
          <p:nvPr/>
        </p:nvSpPr>
        <p:spPr>
          <a:xfrm>
            <a:off x="7773788" y="36625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A82CA3-F73E-548E-B37D-2045C5AD1133}"/>
              </a:ext>
            </a:extLst>
          </p:cNvPr>
          <p:cNvSpPr txBox="1"/>
          <p:nvPr/>
        </p:nvSpPr>
        <p:spPr>
          <a:xfrm>
            <a:off x="7773788" y="39717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571A6D5-0ACB-88A4-9945-DE6A6BFEE565}"/>
              </a:ext>
            </a:extLst>
          </p:cNvPr>
          <p:cNvSpPr/>
          <p:nvPr/>
        </p:nvSpPr>
        <p:spPr>
          <a:xfrm>
            <a:off x="7596506" y="33151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CEBA1-A064-6D80-B0E8-3E796308FFE4}"/>
              </a:ext>
            </a:extLst>
          </p:cNvPr>
          <p:cNvSpPr txBox="1"/>
          <p:nvPr/>
        </p:nvSpPr>
        <p:spPr>
          <a:xfrm>
            <a:off x="8087432" y="34030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91459F-A377-5A80-27B0-765E3B33FFBA}"/>
              </a:ext>
            </a:extLst>
          </p:cNvPr>
          <p:cNvSpPr/>
          <p:nvPr/>
        </p:nvSpPr>
        <p:spPr>
          <a:xfrm>
            <a:off x="8240236" y="45456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782E2-9036-7321-51BF-5F9B81356AA2}"/>
              </a:ext>
            </a:extLst>
          </p:cNvPr>
          <p:cNvSpPr txBox="1"/>
          <p:nvPr/>
        </p:nvSpPr>
        <p:spPr>
          <a:xfrm>
            <a:off x="7926188" y="38149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B1B93-8DC8-CF34-AC8A-9CCC7A90E793}"/>
              </a:ext>
            </a:extLst>
          </p:cNvPr>
          <p:cNvSpPr txBox="1"/>
          <p:nvPr/>
        </p:nvSpPr>
        <p:spPr>
          <a:xfrm>
            <a:off x="7926188" y="41241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7E202E8-F842-48D2-4360-E35E207E91BB}"/>
              </a:ext>
            </a:extLst>
          </p:cNvPr>
          <p:cNvSpPr/>
          <p:nvPr/>
        </p:nvSpPr>
        <p:spPr>
          <a:xfrm>
            <a:off x="7748906" y="349632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D513C2-79A3-51E9-B5CA-92D70385A2D8}"/>
              </a:ext>
            </a:extLst>
          </p:cNvPr>
          <p:cNvSpPr txBox="1"/>
          <p:nvPr/>
        </p:nvSpPr>
        <p:spPr>
          <a:xfrm>
            <a:off x="8248515" y="2354356"/>
            <a:ext cx="3304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 = </a:t>
            </a:r>
            <a:r>
              <a:rPr lang="fr-FR" dirty="0" err="1"/>
              <a:t>pod</a:t>
            </a:r>
            <a:endParaRPr lang="fr-FR" dirty="0"/>
          </a:p>
          <a:p>
            <a:r>
              <a:rPr lang="fr-FR" dirty="0"/>
              <a:t>                 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/Y)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769892-C0F0-5799-6393-7B1C90375D1A}"/>
              </a:ext>
            </a:extLst>
          </p:cNvPr>
          <p:cNvSpPr/>
          <p:nvPr/>
        </p:nvSpPr>
        <p:spPr>
          <a:xfrm>
            <a:off x="8392636" y="46980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2409C-9208-828E-02E4-069E77829075}"/>
              </a:ext>
            </a:extLst>
          </p:cNvPr>
          <p:cNvSpPr txBox="1"/>
          <p:nvPr/>
        </p:nvSpPr>
        <p:spPr>
          <a:xfrm>
            <a:off x="8078588" y="39673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32021-1DBC-6FCD-DE46-D592BFA79F53}"/>
              </a:ext>
            </a:extLst>
          </p:cNvPr>
          <p:cNvSpPr txBox="1"/>
          <p:nvPr/>
        </p:nvSpPr>
        <p:spPr>
          <a:xfrm>
            <a:off x="8078588" y="42765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7C130-2F1D-0648-763F-2E9BA72B2E7C}"/>
              </a:ext>
            </a:extLst>
          </p:cNvPr>
          <p:cNvSpPr txBox="1"/>
          <p:nvPr/>
        </p:nvSpPr>
        <p:spPr>
          <a:xfrm>
            <a:off x="8474798" y="348769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7DACC748-E97E-351A-1315-7EB00B1D7FF1}"/>
              </a:ext>
            </a:extLst>
          </p:cNvPr>
          <p:cNvSpPr/>
          <p:nvPr/>
        </p:nvSpPr>
        <p:spPr>
          <a:xfrm rot="18291368" flipH="1">
            <a:off x="6034697" y="2562706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5A53D27E-69B0-67B0-40BE-06604A03CE59}"/>
              </a:ext>
            </a:extLst>
          </p:cNvPr>
          <p:cNvSpPr/>
          <p:nvPr/>
        </p:nvSpPr>
        <p:spPr>
          <a:xfrm rot="3544233" flipH="1">
            <a:off x="6904590" y="2621229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67B4F7-5DD4-DE76-DCC1-7D18B92206D5}"/>
              </a:ext>
            </a:extLst>
          </p:cNvPr>
          <p:cNvSpPr txBox="1"/>
          <p:nvPr/>
        </p:nvSpPr>
        <p:spPr>
          <a:xfrm>
            <a:off x="304980" y="347791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r>
              <a:rPr lang="fr-FR" dirty="0"/>
              <a:t> .. k8s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5B56241-5CDD-356D-1E39-5527F8DCC7ED}"/>
              </a:ext>
            </a:extLst>
          </p:cNvPr>
          <p:cNvSpPr/>
          <p:nvPr/>
        </p:nvSpPr>
        <p:spPr>
          <a:xfrm>
            <a:off x="272185" y="3002497"/>
            <a:ext cx="1943102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2FF9001C-0245-09A4-4C9E-4F965B057ECD}"/>
              </a:ext>
            </a:extLst>
          </p:cNvPr>
          <p:cNvSpPr/>
          <p:nvPr/>
        </p:nvSpPr>
        <p:spPr>
          <a:xfrm rot="18291368" flipH="1">
            <a:off x="1680342" y="2602455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4E0B12EE-F164-0018-53EF-AD838019A3E7}"/>
              </a:ext>
            </a:extLst>
          </p:cNvPr>
          <p:cNvSpPr/>
          <p:nvPr/>
        </p:nvSpPr>
        <p:spPr>
          <a:xfrm rot="3544233" flipH="1">
            <a:off x="2588884" y="2621230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Picture 2" descr="Image result for k8s">
            <a:extLst>
              <a:ext uri="{FF2B5EF4-FFF2-40B4-BE49-F238E27FC236}">
                <a16:creationId xmlns:a16="http://schemas.microsoft.com/office/drawing/2014/main" id="{EFF1F00B-7B61-25FC-8870-BA63EEB07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342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k8s">
            <a:extLst>
              <a:ext uri="{FF2B5EF4-FFF2-40B4-BE49-F238E27FC236}">
                <a16:creationId xmlns:a16="http://schemas.microsoft.com/office/drawing/2014/main" id="{A1535315-A701-BFBC-EA73-9D25422E5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75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2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BEBC-10DB-D330-1DD7-41205B3E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3018"/>
            <a:ext cx="11879826" cy="1325563"/>
          </a:xfrm>
        </p:spPr>
        <p:txBody>
          <a:bodyPr/>
          <a:lstStyle/>
          <a:p>
            <a:pPr algn="ctr"/>
            <a:r>
              <a:rPr lang="fr-FR" dirty="0"/>
              <a:t>Read N Files –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to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EB5BDFCD-4272-D3D7-030E-E50C9C1AD7BE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B3866D40-C2AB-BDA8-64BC-1A8B077237B9}"/>
              </a:ext>
            </a:extLst>
          </p:cNvPr>
          <p:cNvSpPr/>
          <p:nvPr/>
        </p:nvSpPr>
        <p:spPr>
          <a:xfrm>
            <a:off x="3097997" y="30803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16D95E-912F-D20C-97E4-DBA81A76FA05}"/>
              </a:ext>
            </a:extLst>
          </p:cNvPr>
          <p:cNvSpPr/>
          <p:nvPr/>
        </p:nvSpPr>
        <p:spPr>
          <a:xfrm>
            <a:off x="3250397" y="32327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099E3-6C47-32D5-2A02-CCD56ED1029C}"/>
              </a:ext>
            </a:extLst>
          </p:cNvPr>
          <p:cNvSpPr txBox="1"/>
          <p:nvPr/>
        </p:nvSpPr>
        <p:spPr>
          <a:xfrm>
            <a:off x="726866" y="39066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Files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B57E9FF-DAC6-64A9-C222-D21DFD38510E}"/>
              </a:ext>
            </a:extLst>
          </p:cNvPr>
          <p:cNvSpPr/>
          <p:nvPr/>
        </p:nvSpPr>
        <p:spPr>
          <a:xfrm rot="20831593">
            <a:off x="5757841" y="2466301"/>
            <a:ext cx="745725" cy="483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A20D872-D0F9-5BAC-90BA-CF7DA4D56990}"/>
              </a:ext>
            </a:extLst>
          </p:cNvPr>
          <p:cNvSpPr/>
          <p:nvPr/>
        </p:nvSpPr>
        <p:spPr>
          <a:xfrm>
            <a:off x="5814276" y="2969167"/>
            <a:ext cx="745725" cy="412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C8B230-0A71-2324-E604-8E28EDD140DB}"/>
              </a:ext>
            </a:extLst>
          </p:cNvPr>
          <p:cNvSpPr/>
          <p:nvPr/>
        </p:nvSpPr>
        <p:spPr>
          <a:xfrm rot="1413933">
            <a:off x="5768242" y="3451075"/>
            <a:ext cx="745725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C9CE29-3DA4-CF5F-F28C-E527B95B89F3}"/>
              </a:ext>
            </a:extLst>
          </p:cNvPr>
          <p:cNvSpPr/>
          <p:nvPr/>
        </p:nvSpPr>
        <p:spPr>
          <a:xfrm>
            <a:off x="9248387" y="184657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F4691-2440-7FB2-AA1C-3CFF4DF2A955}"/>
              </a:ext>
            </a:extLst>
          </p:cNvPr>
          <p:cNvSpPr/>
          <p:nvPr/>
        </p:nvSpPr>
        <p:spPr>
          <a:xfrm>
            <a:off x="9232343" y="28694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687555-F406-1292-63FA-92771FDC42BC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1A86A-F221-68C9-835A-4852248D8074}"/>
              </a:ext>
            </a:extLst>
          </p:cNvPr>
          <p:cNvSpPr/>
          <p:nvPr/>
        </p:nvSpPr>
        <p:spPr>
          <a:xfrm>
            <a:off x="9710026" y="203481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47BDB1-2DA5-7117-7EF2-273D2816CDE5}"/>
              </a:ext>
            </a:extLst>
          </p:cNvPr>
          <p:cNvSpPr/>
          <p:nvPr/>
        </p:nvSpPr>
        <p:spPr>
          <a:xfrm>
            <a:off x="9704821" y="3033747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CBF88B-E593-4E71-2E3B-627DEAB4CCFF}"/>
              </a:ext>
            </a:extLst>
          </p:cNvPr>
          <p:cNvSpPr/>
          <p:nvPr/>
        </p:nvSpPr>
        <p:spPr>
          <a:xfrm>
            <a:off x="9870234" y="399790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2C91-317F-9809-0AC8-E9AFF1FA239D}"/>
              </a:ext>
            </a:extLst>
          </p:cNvPr>
          <p:cNvSpPr/>
          <p:nvPr/>
        </p:nvSpPr>
        <p:spPr>
          <a:xfrm>
            <a:off x="10177299" y="318763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1E44E2-C46F-8B51-77EB-66006D681602}"/>
              </a:ext>
            </a:extLst>
          </p:cNvPr>
          <p:cNvSpPr/>
          <p:nvPr/>
        </p:nvSpPr>
        <p:spPr>
          <a:xfrm>
            <a:off x="10173814" y="223335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D3A4ADCF-A142-A197-BD98-6A98374E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167542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C411D18-AEF7-0B18-3EF5-A2DA7E57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275633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5F410E6-4652-D2D4-D346-8D03EB5B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8" y="383085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DFS Storage Efficiency Using Tiered Storage">
            <a:extLst>
              <a:ext uri="{FF2B5EF4-FFF2-40B4-BE49-F238E27FC236}">
                <a16:creationId xmlns:a16="http://schemas.microsoft.com/office/drawing/2014/main" id="{0FA17AB2-6218-3ABA-9258-DABE637D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9D1CB93-2EB1-5C94-FE61-46E703467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70" y="4834414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3A22A878-316B-1E45-95C2-26C776FA61CE}"/>
              </a:ext>
            </a:extLst>
          </p:cNvPr>
          <p:cNvSpPr/>
          <p:nvPr/>
        </p:nvSpPr>
        <p:spPr>
          <a:xfrm rot="19144861">
            <a:off x="5822438" y="449046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7F12B47-3592-BC12-CEED-0B50B2C965F0}"/>
              </a:ext>
            </a:extLst>
          </p:cNvPr>
          <p:cNvSpPr/>
          <p:nvPr/>
        </p:nvSpPr>
        <p:spPr>
          <a:xfrm rot="19363560">
            <a:off x="6015724" y="477182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F35B91E-F6CE-EDEF-CB1C-7588F05A0792}"/>
              </a:ext>
            </a:extLst>
          </p:cNvPr>
          <p:cNvSpPr/>
          <p:nvPr/>
        </p:nvSpPr>
        <p:spPr>
          <a:xfrm rot="20050494">
            <a:off x="6091850" y="4994406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3F0E5134-1E54-D5C1-4D8F-879B396B56A7}"/>
              </a:ext>
            </a:extLst>
          </p:cNvPr>
          <p:cNvSpPr/>
          <p:nvPr/>
        </p:nvSpPr>
        <p:spPr>
          <a:xfrm flipH="1">
            <a:off x="1361541" y="5261382"/>
            <a:ext cx="1195002" cy="917432"/>
          </a:xfrm>
          <a:prstGeom prst="bentUpArrow">
            <a:avLst>
              <a:gd name="adj1" fmla="val 13747"/>
              <a:gd name="adj2" fmla="val 25000"/>
              <a:gd name="adj3" fmla="val 2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B93E2-8C9D-D52F-CFE2-6007C268AB6F}"/>
              </a:ext>
            </a:extLst>
          </p:cNvPr>
          <p:cNvSpPr txBox="1"/>
          <p:nvPr/>
        </p:nvSpPr>
        <p:spPr>
          <a:xfrm>
            <a:off x="484852" y="6070201"/>
            <a:ext cx="333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(1) Directory List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F77125-358B-FC0B-C7B2-45486CCC5332}"/>
              </a:ext>
            </a:extLst>
          </p:cNvPr>
          <p:cNvSpPr txBox="1"/>
          <p:nvPr/>
        </p:nvSpPr>
        <p:spPr>
          <a:xfrm>
            <a:off x="4344224" y="6179002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</a:t>
            </a:r>
            <a:r>
              <a:rPr lang="fr-FR" sz="3200" dirty="0"/>
              <a:t>-driver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32B2C-F9D0-0AA8-CAAE-ECB750A5D2D1}"/>
              </a:ext>
            </a:extLst>
          </p:cNvPr>
          <p:cNvSpPr txBox="1"/>
          <p:nvPr/>
        </p:nvSpPr>
        <p:spPr>
          <a:xfrm>
            <a:off x="8198867" y="6190217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spark-executors</a:t>
            </a:r>
            <a:endParaRPr lang="fr-FR" sz="3200" dirty="0"/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9BEE54FB-8721-B787-2E4B-EA3EBCC795CD}"/>
              </a:ext>
            </a:extLst>
          </p:cNvPr>
          <p:cNvSpPr/>
          <p:nvPr/>
        </p:nvSpPr>
        <p:spPr>
          <a:xfrm flipH="1">
            <a:off x="3044208" y="424355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22292BEE-563B-5795-75AC-62576BF762DD}"/>
              </a:ext>
            </a:extLst>
          </p:cNvPr>
          <p:cNvSpPr/>
          <p:nvPr/>
        </p:nvSpPr>
        <p:spPr>
          <a:xfrm flipH="1">
            <a:off x="3225078" y="412802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9CB9FF1D-2078-8E38-D5A4-2F2C9A8AD649}"/>
              </a:ext>
            </a:extLst>
          </p:cNvPr>
          <p:cNvSpPr/>
          <p:nvPr/>
        </p:nvSpPr>
        <p:spPr>
          <a:xfrm flipH="1">
            <a:off x="3431830" y="3991355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D4B43D-7309-13B1-A715-7860A6D4C0FF}"/>
              </a:ext>
            </a:extLst>
          </p:cNvPr>
          <p:cNvSpPr txBox="1"/>
          <p:nvPr/>
        </p:nvSpPr>
        <p:spPr>
          <a:xfrm>
            <a:off x="2502904" y="5059368"/>
            <a:ext cx="2363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(2) </a:t>
            </a:r>
            <a:r>
              <a:rPr lang="fr-FR" sz="2800" b="1" dirty="0" err="1"/>
              <a:t>read</a:t>
            </a:r>
            <a:r>
              <a:rPr lang="fr-FR" sz="2800" b="1" dirty="0"/>
              <a:t> N files</a:t>
            </a:r>
          </a:p>
          <a:p>
            <a:r>
              <a:rPr lang="fr-FR" sz="2800" b="1" dirty="0"/>
              <a:t> </a:t>
            </a:r>
            <a:r>
              <a:rPr lang="fr-FR" sz="2800" b="1" dirty="0" err="1"/>
              <a:t>metadata</a:t>
            </a:r>
            <a:endParaRPr lang="fr-FR" sz="2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D9C08-9F9D-148F-075F-A8A9F0512DDD}"/>
              </a:ext>
            </a:extLst>
          </p:cNvPr>
          <p:cNvSpPr txBox="1"/>
          <p:nvPr/>
        </p:nvSpPr>
        <p:spPr>
          <a:xfrm>
            <a:off x="6065914" y="5109308"/>
            <a:ext cx="4160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(3)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to </a:t>
            </a:r>
            <a:r>
              <a:rPr lang="fr-FR" sz="2800" b="1" dirty="0" err="1"/>
              <a:t>executors</a:t>
            </a:r>
            <a:endParaRPr lang="fr-FR" sz="2800" b="1" dirty="0"/>
          </a:p>
          <a:p>
            <a:r>
              <a:rPr lang="fr-FR" sz="2800" b="1" dirty="0" err="1"/>
              <a:t>Task_i</a:t>
            </a:r>
            <a:r>
              <a:rPr lang="fr-FR" sz="2800" b="1" dirty="0"/>
              <a:t> = « 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file_j</a:t>
            </a:r>
            <a:r>
              <a:rPr lang="fr-FR" sz="2800" b="1" dirty="0"/>
              <a:t> »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03D4C1-AF7E-6723-DD44-AAF30D74FF49}"/>
              </a:ext>
            </a:extLst>
          </p:cNvPr>
          <p:cNvSpPr txBox="1"/>
          <p:nvPr/>
        </p:nvSpPr>
        <p:spPr>
          <a:xfrm>
            <a:off x="4302826" y="1836100"/>
            <a:ext cx="279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(4) </a:t>
            </a:r>
            <a:r>
              <a:rPr lang="fr-FR" sz="2800" b="1" dirty="0" err="1"/>
              <a:t>exec</a:t>
            </a:r>
            <a:r>
              <a:rPr lang="fr-FR" sz="2800" b="1" dirty="0"/>
              <a:t> 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endParaRPr lang="fr-FR" sz="2800" b="1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24DE757-C417-BC7E-B60E-EF9BB7955F10}"/>
              </a:ext>
            </a:extLst>
          </p:cNvPr>
          <p:cNvSpPr/>
          <p:nvPr/>
        </p:nvSpPr>
        <p:spPr>
          <a:xfrm rot="19144861" flipH="1" flipV="1">
            <a:off x="7645909" y="2765005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A64C11-A5DD-100C-BAEC-7D0AEDF1B3B1}"/>
              </a:ext>
            </a:extLst>
          </p:cNvPr>
          <p:cNvSpPr/>
          <p:nvPr/>
        </p:nvSpPr>
        <p:spPr>
          <a:xfrm rot="19470135" flipH="1" flipV="1">
            <a:off x="7532957" y="3671287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0FB1F2A-37F2-FDDE-F3E1-9583945401E3}"/>
              </a:ext>
            </a:extLst>
          </p:cNvPr>
          <p:cNvSpPr/>
          <p:nvPr/>
        </p:nvSpPr>
        <p:spPr>
          <a:xfrm rot="20085989" flipH="1" flipV="1">
            <a:off x="7555053" y="4436512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0BDB5-6B8F-84AF-48BC-8C90E386835E}"/>
              </a:ext>
            </a:extLst>
          </p:cNvPr>
          <p:cNvSpPr txBox="1"/>
          <p:nvPr/>
        </p:nvSpPr>
        <p:spPr>
          <a:xfrm>
            <a:off x="7166378" y="1074496"/>
            <a:ext cx="4636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(5)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</a:t>
            </a:r>
            <a:r>
              <a:rPr lang="fr-FR" sz="2800" b="1" dirty="0" err="1"/>
              <a:t>progress</a:t>
            </a:r>
            <a:r>
              <a:rPr lang="fr-FR" sz="2800" b="1" dirty="0"/>
              <a:t>/</a:t>
            </a:r>
            <a:r>
              <a:rPr lang="fr-FR" sz="2800" b="1" dirty="0" err="1"/>
              <a:t>status</a:t>
            </a:r>
            <a:endParaRPr lang="fr-FR" sz="28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6F511A-64FD-36E9-8CD6-6829BAC3E044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258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BE0C-909B-C54C-BC03-776A42D3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170" y="399415"/>
            <a:ext cx="10515600" cy="1325563"/>
          </a:xfrm>
        </p:spPr>
        <p:txBody>
          <a:bodyPr/>
          <a:lstStyle/>
          <a:p>
            <a:r>
              <a:rPr lang="fr-FR" dirty="0"/>
              <a:t>Spark on K8s   </a:t>
            </a:r>
            <a:r>
              <a:rPr lang="fr-FR" dirty="0" err="1"/>
              <a:t>with</a:t>
            </a:r>
            <a:r>
              <a:rPr lang="fr-FR" dirty="0"/>
              <a:t>  </a:t>
            </a:r>
            <a:r>
              <a:rPr lang="fr-FR" dirty="0" err="1"/>
              <a:t>SparkOperator</a:t>
            </a:r>
            <a:r>
              <a:rPr lang="fr-FR" dirty="0"/>
              <a:t>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21757-5FF1-10AD-29FC-34EB7398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43" y="3026083"/>
            <a:ext cx="7214117" cy="8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19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3589-7669-3EF2-A71C-79E75E22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Spark on K8S, </a:t>
            </a:r>
            <a:r>
              <a:rPr lang="fr-FR" dirty="0" err="1"/>
              <a:t>using</a:t>
            </a:r>
            <a:r>
              <a:rPr lang="fr-FR" dirty="0"/>
              <a:t> K8s </a:t>
            </a:r>
            <a:r>
              <a:rPr lang="fr-FR" dirty="0" err="1"/>
              <a:t>SparkOperator</a:t>
            </a:r>
            <a:endParaRPr lang="fr-FR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4A5A82-C298-7689-EC65-FBFF970C263E}"/>
              </a:ext>
            </a:extLst>
          </p:cNvPr>
          <p:cNvSpPr/>
          <p:nvPr/>
        </p:nvSpPr>
        <p:spPr>
          <a:xfrm>
            <a:off x="4124673" y="2972355"/>
            <a:ext cx="2341440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1333F4-071C-DEE2-7291-AEF3E79186AE}"/>
              </a:ext>
            </a:extLst>
          </p:cNvPr>
          <p:cNvSpPr txBox="1"/>
          <p:nvPr/>
        </p:nvSpPr>
        <p:spPr>
          <a:xfrm>
            <a:off x="4320397" y="3387896"/>
            <a:ext cx="2145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</a:t>
            </a:r>
            <a:endParaRPr lang="fr-FR" dirty="0"/>
          </a:p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F076E0-AD22-FA26-BC76-D3CDC4095D7E}"/>
              </a:ext>
            </a:extLst>
          </p:cNvPr>
          <p:cNvSpPr txBox="1"/>
          <p:nvPr/>
        </p:nvSpPr>
        <p:spPr>
          <a:xfrm>
            <a:off x="4374328" y="2205678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</a:t>
            </a:r>
            <a:r>
              <a:rPr lang="fr-FR" dirty="0"/>
              <a:t>-driver = </a:t>
            </a:r>
            <a:r>
              <a:rPr lang="fr-FR" dirty="0" err="1"/>
              <a:t>pod</a:t>
            </a:r>
            <a:r>
              <a:rPr lang="fr-FR" dirty="0"/>
              <a:t> </a:t>
            </a:r>
          </a:p>
          <a:p>
            <a:r>
              <a:rPr lang="fr-FR" dirty="0"/>
              <a:t> 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660817-0FC1-E0FB-015A-606DE1496383}"/>
              </a:ext>
            </a:extLst>
          </p:cNvPr>
          <p:cNvSpPr/>
          <p:nvPr/>
        </p:nvSpPr>
        <p:spPr>
          <a:xfrm>
            <a:off x="4897657" y="4606750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06046C-2BED-0BD1-367D-700AD77CABA6}"/>
              </a:ext>
            </a:extLst>
          </p:cNvPr>
          <p:cNvSpPr txBox="1"/>
          <p:nvPr/>
        </p:nvSpPr>
        <p:spPr>
          <a:xfrm>
            <a:off x="4581742" y="4194867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FDA6B8-622D-474B-BE43-4FCBF48CBBAD}"/>
              </a:ext>
            </a:extLst>
          </p:cNvPr>
          <p:cNvSpPr/>
          <p:nvPr/>
        </p:nvSpPr>
        <p:spPr>
          <a:xfrm>
            <a:off x="7291706" y="30103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76A304-DAB8-F68B-8051-CE512CE5F9BE}"/>
              </a:ext>
            </a:extLst>
          </p:cNvPr>
          <p:cNvSpPr txBox="1"/>
          <p:nvPr/>
        </p:nvSpPr>
        <p:spPr>
          <a:xfrm>
            <a:off x="7782632" y="30982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A31F1-143C-B143-5CBA-02C9A66A8FD7}"/>
              </a:ext>
            </a:extLst>
          </p:cNvPr>
          <p:cNvSpPr/>
          <p:nvPr/>
        </p:nvSpPr>
        <p:spPr>
          <a:xfrm>
            <a:off x="7935436" y="42408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4ACDFA-C1C0-B243-483C-D94E2D38FFC4}"/>
              </a:ext>
            </a:extLst>
          </p:cNvPr>
          <p:cNvSpPr txBox="1"/>
          <p:nvPr/>
        </p:nvSpPr>
        <p:spPr>
          <a:xfrm>
            <a:off x="7621388" y="35101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9F62B-B2D1-1AB0-202D-0BAD0AE0A9FA}"/>
              </a:ext>
            </a:extLst>
          </p:cNvPr>
          <p:cNvSpPr txBox="1"/>
          <p:nvPr/>
        </p:nvSpPr>
        <p:spPr>
          <a:xfrm>
            <a:off x="7621388" y="38193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C03B7E4-1785-6A4D-E005-4579B3183CE9}"/>
              </a:ext>
            </a:extLst>
          </p:cNvPr>
          <p:cNvSpPr/>
          <p:nvPr/>
        </p:nvSpPr>
        <p:spPr>
          <a:xfrm>
            <a:off x="7444106" y="31627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AB52AF-7D84-20BE-0684-6D9E3C5330B8}"/>
              </a:ext>
            </a:extLst>
          </p:cNvPr>
          <p:cNvSpPr txBox="1"/>
          <p:nvPr/>
        </p:nvSpPr>
        <p:spPr>
          <a:xfrm>
            <a:off x="7935032" y="32506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50F1C-DE76-AD38-CDDC-983787C1F382}"/>
              </a:ext>
            </a:extLst>
          </p:cNvPr>
          <p:cNvSpPr/>
          <p:nvPr/>
        </p:nvSpPr>
        <p:spPr>
          <a:xfrm>
            <a:off x="8087836" y="43932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8B9A2D-5287-B23A-6A4B-DD8604C5D2F5}"/>
              </a:ext>
            </a:extLst>
          </p:cNvPr>
          <p:cNvSpPr txBox="1"/>
          <p:nvPr/>
        </p:nvSpPr>
        <p:spPr>
          <a:xfrm>
            <a:off x="7773788" y="36625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D115F-A2A9-9ABB-6931-4F0AC0530BCD}"/>
              </a:ext>
            </a:extLst>
          </p:cNvPr>
          <p:cNvSpPr txBox="1"/>
          <p:nvPr/>
        </p:nvSpPr>
        <p:spPr>
          <a:xfrm>
            <a:off x="7773788" y="39717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9B14E42-6136-151B-228B-B9221746C22D}"/>
              </a:ext>
            </a:extLst>
          </p:cNvPr>
          <p:cNvSpPr/>
          <p:nvPr/>
        </p:nvSpPr>
        <p:spPr>
          <a:xfrm>
            <a:off x="7596506" y="3315130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7AE7E5-D488-7317-9550-79F8B80083D5}"/>
              </a:ext>
            </a:extLst>
          </p:cNvPr>
          <p:cNvSpPr txBox="1"/>
          <p:nvPr/>
        </p:nvSpPr>
        <p:spPr>
          <a:xfrm>
            <a:off x="8087432" y="3403015"/>
            <a:ext cx="15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Executors</a:t>
            </a:r>
            <a:r>
              <a:rPr lang="fr-FR" dirty="0"/>
              <a:t> part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DC2ECD7-CF6C-990D-2E68-A5CA95ED3257}"/>
              </a:ext>
            </a:extLst>
          </p:cNvPr>
          <p:cNvSpPr/>
          <p:nvPr/>
        </p:nvSpPr>
        <p:spPr>
          <a:xfrm>
            <a:off x="8240236" y="45456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0B9B0F-81C9-E911-56A7-04189031F28D}"/>
              </a:ext>
            </a:extLst>
          </p:cNvPr>
          <p:cNvSpPr txBox="1"/>
          <p:nvPr/>
        </p:nvSpPr>
        <p:spPr>
          <a:xfrm>
            <a:off x="7926188" y="38149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8F12B2-4CD2-4BE2-0E55-9893770B9FA6}"/>
              </a:ext>
            </a:extLst>
          </p:cNvPr>
          <p:cNvSpPr txBox="1"/>
          <p:nvPr/>
        </p:nvSpPr>
        <p:spPr>
          <a:xfrm>
            <a:off x="7926188" y="41241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0356F63-B20A-22D3-0682-E7A4D7C3A427}"/>
              </a:ext>
            </a:extLst>
          </p:cNvPr>
          <p:cNvSpPr/>
          <p:nvPr/>
        </p:nvSpPr>
        <p:spPr>
          <a:xfrm>
            <a:off x="7748906" y="3496328"/>
            <a:ext cx="4244974" cy="2281128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05E748-24FC-C33C-757B-99B053C15A9F}"/>
              </a:ext>
            </a:extLst>
          </p:cNvPr>
          <p:cNvSpPr txBox="1"/>
          <p:nvPr/>
        </p:nvSpPr>
        <p:spPr>
          <a:xfrm>
            <a:off x="8177186" y="2160579"/>
            <a:ext cx="240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spark-executor</a:t>
            </a:r>
            <a:r>
              <a:rPr lang="fr-FR" dirty="0"/>
              <a:t>  = </a:t>
            </a:r>
            <a:r>
              <a:rPr lang="fr-FR" dirty="0" err="1"/>
              <a:t>pod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dockerImageX</a:t>
            </a:r>
            <a:r>
              <a:rPr lang="fr-FR" dirty="0"/>
              <a:t>/Y)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7E8A49-CEA4-3943-A2F8-6188884E6098}"/>
              </a:ext>
            </a:extLst>
          </p:cNvPr>
          <p:cNvSpPr/>
          <p:nvPr/>
        </p:nvSpPr>
        <p:spPr>
          <a:xfrm>
            <a:off x="8392636" y="4698016"/>
            <a:ext cx="825442" cy="56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A76C07-C57C-DFC2-4F5D-9D874BA9C88F}"/>
              </a:ext>
            </a:extLst>
          </p:cNvPr>
          <p:cNvSpPr txBox="1"/>
          <p:nvPr/>
        </p:nvSpPr>
        <p:spPr>
          <a:xfrm>
            <a:off x="8078588" y="3967385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0FD1AD-EE1B-84CD-2C47-4E2726EF269B}"/>
              </a:ext>
            </a:extLst>
          </p:cNvPr>
          <p:cNvSpPr txBox="1"/>
          <p:nvPr/>
        </p:nvSpPr>
        <p:spPr>
          <a:xfrm>
            <a:off x="8078588" y="4276518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ThreadPool</a:t>
            </a:r>
            <a:endParaRPr lang="fr-F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38D0CD-C768-34FD-6468-3F95F45FBCC2}"/>
              </a:ext>
            </a:extLst>
          </p:cNvPr>
          <p:cNvSpPr txBox="1"/>
          <p:nvPr/>
        </p:nvSpPr>
        <p:spPr>
          <a:xfrm>
            <a:off x="8474798" y="3487692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CoarseGrainExecutorBackend</a:t>
            </a:r>
            <a:endParaRPr lang="fr-FR" dirty="0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D1300CC0-5E30-C080-8016-59BE960B70DA}"/>
              </a:ext>
            </a:extLst>
          </p:cNvPr>
          <p:cNvSpPr/>
          <p:nvPr/>
        </p:nvSpPr>
        <p:spPr>
          <a:xfrm rot="18291368" flipH="1">
            <a:off x="6034697" y="2562706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78E178B6-43AE-6BD4-595F-55B8D505F64E}"/>
              </a:ext>
            </a:extLst>
          </p:cNvPr>
          <p:cNvSpPr/>
          <p:nvPr/>
        </p:nvSpPr>
        <p:spPr>
          <a:xfrm rot="3544233" flipH="1">
            <a:off x="6904590" y="2621229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AE48FD-137E-63D1-14A9-B2FB1517591C}"/>
              </a:ext>
            </a:extLst>
          </p:cNvPr>
          <p:cNvSpPr txBox="1"/>
          <p:nvPr/>
        </p:nvSpPr>
        <p:spPr>
          <a:xfrm>
            <a:off x="12315" y="3210226"/>
            <a:ext cx="153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dirty="0" err="1"/>
              <a:t>kubectl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</a:t>
            </a:r>
            <a:r>
              <a:rPr lang="fr-FR" dirty="0" err="1"/>
              <a:t>apply</a:t>
            </a:r>
            <a:r>
              <a:rPr lang="fr-FR" dirty="0"/>
              <a:t> &lt;</a:t>
            </a:r>
            <a:r>
              <a:rPr lang="fr-FR" dirty="0" err="1"/>
              <a:t>yaml</a:t>
            </a:r>
            <a:r>
              <a:rPr lang="fr-FR" dirty="0"/>
              <a:t>&gt;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953A673-289C-5C6E-5C49-52897B3FC85E}"/>
              </a:ext>
            </a:extLst>
          </p:cNvPr>
          <p:cNvSpPr/>
          <p:nvPr/>
        </p:nvSpPr>
        <p:spPr>
          <a:xfrm>
            <a:off x="84188" y="3955309"/>
            <a:ext cx="1032206" cy="7406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012767-B512-4E5A-1D63-F068CFEC3EDE}"/>
              </a:ext>
            </a:extLst>
          </p:cNvPr>
          <p:cNvSpPr txBox="1"/>
          <p:nvPr/>
        </p:nvSpPr>
        <p:spPr>
          <a:xfrm>
            <a:off x="167592" y="4112919"/>
            <a:ext cx="99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kubectl</a:t>
            </a:r>
            <a:endParaRPr lang="fr-FR" dirty="0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F1F12A4D-E0A6-43B2-EE75-A2ACC665E74A}"/>
              </a:ext>
            </a:extLst>
          </p:cNvPr>
          <p:cNvSpPr/>
          <p:nvPr/>
        </p:nvSpPr>
        <p:spPr>
          <a:xfrm rot="18291368" flipH="1">
            <a:off x="356660" y="2583853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rrow: Left 65">
            <a:extLst>
              <a:ext uri="{FF2B5EF4-FFF2-40B4-BE49-F238E27FC236}">
                <a16:creationId xmlns:a16="http://schemas.microsoft.com/office/drawing/2014/main" id="{D7A147E3-5FFC-EB4A-AFB0-39D4BF019AC2}"/>
              </a:ext>
            </a:extLst>
          </p:cNvPr>
          <p:cNvSpPr/>
          <p:nvPr/>
        </p:nvSpPr>
        <p:spPr>
          <a:xfrm rot="3544233" flipH="1">
            <a:off x="1142870" y="2638797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13B275C-71DA-EB30-1598-538D59C9E4B4}"/>
              </a:ext>
            </a:extLst>
          </p:cNvPr>
          <p:cNvSpPr/>
          <p:nvPr/>
        </p:nvSpPr>
        <p:spPr>
          <a:xfrm>
            <a:off x="1558382" y="2922986"/>
            <a:ext cx="1985069" cy="22811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8B6456-950F-761A-EB2B-68C272D4EF7D}"/>
              </a:ext>
            </a:extLst>
          </p:cNvPr>
          <p:cNvSpPr txBox="1"/>
          <p:nvPr/>
        </p:nvSpPr>
        <p:spPr>
          <a:xfrm>
            <a:off x="1547821" y="3142416"/>
            <a:ext cx="20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K8S Spark </a:t>
            </a:r>
            <a:r>
              <a:rPr lang="fr-FR" dirty="0" err="1"/>
              <a:t>Operator</a:t>
            </a:r>
            <a:endParaRPr lang="fr-F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F03030-3E3A-2E3D-574A-2CB15144ADB0}"/>
              </a:ext>
            </a:extLst>
          </p:cNvPr>
          <p:cNvSpPr txBox="1"/>
          <p:nvPr/>
        </p:nvSpPr>
        <p:spPr>
          <a:xfrm>
            <a:off x="1632483" y="40086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submit</a:t>
            </a:r>
            <a:r>
              <a:rPr lang="fr-FR" dirty="0"/>
              <a:t> .. k8s</a:t>
            </a:r>
          </a:p>
        </p:txBody>
      </p:sp>
      <p:sp>
        <p:nvSpPr>
          <p:cNvPr id="72" name="Arrow: Left 71">
            <a:extLst>
              <a:ext uri="{FF2B5EF4-FFF2-40B4-BE49-F238E27FC236}">
                <a16:creationId xmlns:a16="http://schemas.microsoft.com/office/drawing/2014/main" id="{29149443-8D4F-6A74-2928-2244F1D09FDA}"/>
              </a:ext>
            </a:extLst>
          </p:cNvPr>
          <p:cNvSpPr/>
          <p:nvPr/>
        </p:nvSpPr>
        <p:spPr>
          <a:xfrm rot="18291368" flipH="1">
            <a:off x="2945495" y="2546157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C9E13666-9C87-0E12-2962-6297992E4F34}"/>
              </a:ext>
            </a:extLst>
          </p:cNvPr>
          <p:cNvSpPr/>
          <p:nvPr/>
        </p:nvSpPr>
        <p:spPr>
          <a:xfrm rot="3544233" flipH="1">
            <a:off x="3731705" y="2601101"/>
            <a:ext cx="1015709" cy="340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322" name="Picture 2" descr="Image result for k8s">
            <a:extLst>
              <a:ext uri="{FF2B5EF4-FFF2-40B4-BE49-F238E27FC236}">
                <a16:creationId xmlns:a16="http://schemas.microsoft.com/office/drawing/2014/main" id="{4327803A-39F2-DE2A-1074-21CA1DB9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85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k8s">
            <a:extLst>
              <a:ext uri="{FF2B5EF4-FFF2-40B4-BE49-F238E27FC236}">
                <a16:creationId xmlns:a16="http://schemas.microsoft.com/office/drawing/2014/main" id="{F6025BF7-444D-3396-BAA4-5E583950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812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Image result for k8s">
            <a:extLst>
              <a:ext uri="{FF2B5EF4-FFF2-40B4-BE49-F238E27FC236}">
                <a16:creationId xmlns:a16="http://schemas.microsoft.com/office/drawing/2014/main" id="{90DC5E3B-2D0C-4179-8016-04C9CA1AE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75" y="1426454"/>
            <a:ext cx="829747" cy="8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EEA3018-7B4F-69C2-0612-68186795ECA8}"/>
              </a:ext>
            </a:extLst>
          </p:cNvPr>
          <p:cNvSpPr txBox="1"/>
          <p:nvPr/>
        </p:nvSpPr>
        <p:spPr>
          <a:xfrm>
            <a:off x="1611532" y="5364754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Spark-client… run in </a:t>
            </a:r>
            <a:r>
              <a:rPr lang="fr-FR" dirty="0" err="1"/>
              <a:t>SparkOperator</a:t>
            </a:r>
            <a:r>
              <a:rPr lang="fr-FR" dirty="0"/>
              <a:t> service(GO)</a:t>
            </a:r>
          </a:p>
        </p:txBody>
      </p:sp>
    </p:spTree>
    <p:extLst>
      <p:ext uri="{BB962C8B-B14F-4D97-AF65-F5344CB8AC3E}">
        <p14:creationId xmlns:p14="http://schemas.microsoft.com/office/powerpoint/2010/main" val="1438374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811F-8DB3-86E6-A3C4-01A4CCCC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1835" cy="1325563"/>
          </a:xfrm>
        </p:spPr>
        <p:txBody>
          <a:bodyPr/>
          <a:lstStyle/>
          <a:p>
            <a:pPr algn="ctr"/>
            <a:r>
              <a:rPr lang="fr-FR" dirty="0"/>
              <a:t>spark-on-k8s-operator  :  K8s CRD </a:t>
            </a:r>
            <a:r>
              <a:rPr lang="fr-FR" dirty="0" err="1"/>
              <a:t>from</a:t>
            </a:r>
            <a:r>
              <a:rPr lang="fr-FR" dirty="0"/>
              <a:t>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374E8-935B-1751-94F0-BF731127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7" y="1855322"/>
            <a:ext cx="11362405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69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21E97-C050-4625-1A41-87C3B02D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06" y="140484"/>
            <a:ext cx="5280859" cy="66867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EA05F1D-585F-53A3-AFB5-3FAD41C7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" y="-23495"/>
            <a:ext cx="6160770" cy="2075180"/>
          </a:xfrm>
        </p:spPr>
        <p:txBody>
          <a:bodyPr>
            <a:normAutofit fontScale="90000"/>
          </a:bodyPr>
          <a:lstStyle/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get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sparkapplications</a:t>
            </a:r>
            <a:r>
              <a:rPr lang="en-US" dirty="0"/>
              <a:t> .. -o=</a:t>
            </a:r>
            <a:r>
              <a:rPr lang="en-US" dirty="0" err="1"/>
              <a:t>yaml</a:t>
            </a:r>
            <a:r>
              <a:rPr lang="en-US" dirty="0"/>
              <a:t> </a:t>
            </a:r>
            <a:br>
              <a:rPr lang="en-US" dirty="0"/>
            </a:br>
            <a:endParaRPr lang="fr-FR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4E44F7E-E79D-CD4B-A8CF-5AD58D584A87}"/>
              </a:ext>
            </a:extLst>
          </p:cNvPr>
          <p:cNvSpPr/>
          <p:nvPr/>
        </p:nvSpPr>
        <p:spPr>
          <a:xfrm>
            <a:off x="2429381" y="1291589"/>
            <a:ext cx="280035" cy="345361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8A817DF-9044-3025-CDF1-0E2DEBD0B849}"/>
              </a:ext>
            </a:extLst>
          </p:cNvPr>
          <p:cNvSpPr/>
          <p:nvPr/>
        </p:nvSpPr>
        <p:spPr>
          <a:xfrm>
            <a:off x="2429380" y="4909184"/>
            <a:ext cx="280036" cy="184975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51BF0-19AC-58D8-A225-2E3E90CF5E01}"/>
              </a:ext>
            </a:extLst>
          </p:cNvPr>
          <p:cNvSpPr txBox="1"/>
          <p:nvPr/>
        </p:nvSpPr>
        <p:spPr>
          <a:xfrm>
            <a:off x="1252091" y="2707034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spec</a:t>
            </a:r>
            <a:endParaRPr lang="fr-FR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E0B226-E780-167C-392D-C55EA5828C9D}"/>
              </a:ext>
            </a:extLst>
          </p:cNvPr>
          <p:cNvSpPr txBox="1"/>
          <p:nvPr/>
        </p:nvSpPr>
        <p:spPr>
          <a:xfrm>
            <a:off x="1315771" y="5509586"/>
            <a:ext cx="1056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status</a:t>
            </a:r>
            <a:endParaRPr lang="fr-FR" sz="2800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569F872-4871-B25B-ABE4-DC49B290FB25}"/>
              </a:ext>
            </a:extLst>
          </p:cNvPr>
          <p:cNvSpPr/>
          <p:nvPr/>
        </p:nvSpPr>
        <p:spPr>
          <a:xfrm>
            <a:off x="5560240" y="1372880"/>
            <a:ext cx="280034" cy="6673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5E8EFE1-F03B-67D2-DA2F-967CC9DF0B63}"/>
              </a:ext>
            </a:extLst>
          </p:cNvPr>
          <p:cNvSpPr/>
          <p:nvPr/>
        </p:nvSpPr>
        <p:spPr>
          <a:xfrm>
            <a:off x="5613781" y="2235845"/>
            <a:ext cx="206591" cy="6673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4D43630-00A6-976B-5E64-D652FA7606C2}"/>
              </a:ext>
            </a:extLst>
          </p:cNvPr>
          <p:cNvSpPr/>
          <p:nvPr/>
        </p:nvSpPr>
        <p:spPr>
          <a:xfrm>
            <a:off x="5596961" y="3018398"/>
            <a:ext cx="206591" cy="133643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0B381F-967F-E9D6-B86E-AF59C8133CD5}"/>
              </a:ext>
            </a:extLst>
          </p:cNvPr>
          <p:cNvSpPr txBox="1"/>
          <p:nvPr/>
        </p:nvSpPr>
        <p:spPr>
          <a:xfrm>
            <a:off x="3659946" y="1444957"/>
            <a:ext cx="169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driver </a:t>
            </a:r>
            <a:r>
              <a:rPr lang="fr-FR" sz="2800" dirty="0" err="1"/>
              <a:t>pod</a:t>
            </a:r>
            <a:endParaRPr lang="fr-FR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65332-649E-0514-499A-BFD4DDD3049D}"/>
              </a:ext>
            </a:extLst>
          </p:cNvPr>
          <p:cNvSpPr txBox="1"/>
          <p:nvPr/>
        </p:nvSpPr>
        <p:spPr>
          <a:xfrm>
            <a:off x="3455368" y="2235845"/>
            <a:ext cx="2102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executor</a:t>
            </a:r>
            <a:r>
              <a:rPr lang="fr-FR" sz="2800" dirty="0"/>
              <a:t> </a:t>
            </a:r>
            <a:r>
              <a:rPr lang="fr-FR" sz="2800" dirty="0" err="1"/>
              <a:t>pod</a:t>
            </a:r>
            <a:endParaRPr lang="fr-FR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91D91A-BFDD-97F7-D986-D85A29F3EC48}"/>
              </a:ext>
            </a:extLst>
          </p:cNvPr>
          <p:cNvSpPr txBox="1"/>
          <p:nvPr/>
        </p:nvSpPr>
        <p:spPr>
          <a:xfrm>
            <a:off x="3722176" y="3331220"/>
            <a:ext cx="1681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Spark args</a:t>
            </a:r>
          </a:p>
        </p:txBody>
      </p:sp>
    </p:spTree>
    <p:extLst>
      <p:ext uri="{BB962C8B-B14F-4D97-AF65-F5344CB8AC3E}">
        <p14:creationId xmlns:p14="http://schemas.microsoft.com/office/powerpoint/2010/main" val="1256495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3314047" y="2423252"/>
            <a:ext cx="7398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Spark-driver / </a:t>
            </a:r>
            <a:r>
              <a:rPr lang="fr-FR" sz="2400" dirty="0" err="1"/>
              <a:t>spark-executers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Tuning Params</a:t>
            </a:r>
          </a:p>
          <a:p>
            <a:endParaRPr lang="fr-FR" sz="2400" dirty="0"/>
          </a:p>
          <a:p>
            <a:r>
              <a:rPr lang="fr-FR" sz="2400" dirty="0" err="1"/>
              <a:t>deployMode</a:t>
            </a:r>
            <a:r>
              <a:rPr lang="fr-FR" sz="2400" dirty="0"/>
              <a:t> (local, spark://, </a:t>
            </a:r>
            <a:r>
              <a:rPr lang="fr-FR" sz="2400" dirty="0" err="1"/>
              <a:t>yarn</a:t>
            </a:r>
            <a:r>
              <a:rPr lang="fr-FR" sz="2400" dirty="0"/>
              <a:t>, k8s)</a:t>
            </a:r>
          </a:p>
          <a:p>
            <a:endParaRPr lang="fr-FR" sz="2400" dirty="0"/>
          </a:p>
          <a:p>
            <a:r>
              <a:rPr lang="fr-FR" sz="2400" dirty="0" err="1"/>
              <a:t>Others</a:t>
            </a:r>
            <a:r>
              <a:rPr lang="fr-FR" sz="2400" dirty="0"/>
              <a:t> launchers (java </a:t>
            </a:r>
            <a:r>
              <a:rPr lang="fr-FR" sz="2400" dirty="0" err="1"/>
              <a:t>embedded</a:t>
            </a:r>
            <a:r>
              <a:rPr lang="fr-FR" sz="2400" dirty="0"/>
              <a:t>, </a:t>
            </a:r>
            <a:r>
              <a:rPr lang="fr-FR" sz="2400" dirty="0" err="1"/>
              <a:t>livy</a:t>
            </a:r>
            <a:r>
              <a:rPr lang="fr-FR" sz="2400" dirty="0"/>
              <a:t>, </a:t>
            </a:r>
            <a:r>
              <a:rPr lang="fr-FR" sz="2400" dirty="0" err="1"/>
              <a:t>jupyter</a:t>
            </a:r>
            <a:r>
              <a:rPr lang="fr-FR" sz="2400" dirty="0"/>
              <a:t>, </a:t>
            </a:r>
            <a:r>
              <a:rPr lang="fr-FR" sz="2400" dirty="0" err="1"/>
              <a:t>pyspark</a:t>
            </a:r>
            <a:r>
              <a:rPr lang="fr-FR" sz="2400" dirty="0"/>
              <a:t> ..)</a:t>
            </a:r>
          </a:p>
        </p:txBody>
      </p:sp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444327C4-34D4-D03D-0F6F-1F7B391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3" y="2280258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BCFCCB-ED79-AEEE-D83E-1B4A220C94B1}"/>
              </a:ext>
            </a:extLst>
          </p:cNvPr>
          <p:cNvSpPr/>
          <p:nvPr/>
        </p:nvSpPr>
        <p:spPr>
          <a:xfrm>
            <a:off x="2399692" y="4665480"/>
            <a:ext cx="619276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 descr="Image result for checkmark icon">
            <a:extLst>
              <a:ext uri="{FF2B5EF4-FFF2-40B4-BE49-F238E27FC236}">
                <a16:creationId xmlns:a16="http://schemas.microsoft.com/office/drawing/2014/main" id="{15C31818-8759-F281-F689-3F7E19F0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2" y="3043009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checkmark icon">
            <a:extLst>
              <a:ext uri="{FF2B5EF4-FFF2-40B4-BE49-F238E27FC236}">
                <a16:creationId xmlns:a16="http://schemas.microsoft.com/office/drawing/2014/main" id="{E7D31F4C-805D-35CE-8ECE-427A14AD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48" y="3814991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205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BA6A-21C8-11FB-4491-365D567F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772" y="42966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</a:t>
            </a:r>
            <a:r>
              <a:rPr lang="fr-FR" dirty="0" err="1"/>
              <a:t>ways</a:t>
            </a:r>
            <a:r>
              <a:rPr lang="fr-FR" dirty="0"/>
              <a:t> to start </a:t>
            </a:r>
            <a:r>
              <a:rPr lang="fr-FR" dirty="0" err="1"/>
              <a:t>spark</a:t>
            </a:r>
            <a:endParaRPr lang="fr-FR" dirty="0"/>
          </a:p>
        </p:txBody>
      </p:sp>
      <p:pic>
        <p:nvPicPr>
          <p:cNvPr id="1026" name="Picture 2" descr="Les formations Apache Zeppelin">
            <a:extLst>
              <a:ext uri="{FF2B5EF4-FFF2-40B4-BE49-F238E27FC236}">
                <a16:creationId xmlns:a16="http://schemas.microsoft.com/office/drawing/2014/main" id="{E9C9AE1B-E737-A224-EECC-0EAD6BB2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588" y="3812075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B8CD6713-8CD3-A42B-54CD-BC74FE90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31" y="5102771"/>
            <a:ext cx="2175342" cy="118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upyter — Wikipédia">
            <a:extLst>
              <a:ext uri="{FF2B5EF4-FFF2-40B4-BE49-F238E27FC236}">
                <a16:creationId xmlns:a16="http://schemas.microsoft.com/office/drawing/2014/main" id="{F8718267-1FC7-1B01-73A8-14F7CC6CC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157" y="5241074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DD77EC71-8739-9E87-2B30-67FCE48A5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25" y="3962210"/>
            <a:ext cx="1947041" cy="72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ozie">
            <a:extLst>
              <a:ext uri="{FF2B5EF4-FFF2-40B4-BE49-F238E27FC236}">
                <a16:creationId xmlns:a16="http://schemas.microsoft.com/office/drawing/2014/main" id="{F9A9DCB6-F0B8-C421-5EEF-90778E807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42" y="4028420"/>
            <a:ext cx="2471553" cy="59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4C715C7B-75A2-EFB1-75B9-656DBA44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95" y="1649972"/>
            <a:ext cx="2083535" cy="15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123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17DD-C523-AA3B-5D0F-6EE329AC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57" y="58992"/>
            <a:ext cx="10515600" cy="107405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Plain </a:t>
            </a:r>
            <a:r>
              <a:rPr lang="fr-FR" dirty="0" err="1"/>
              <a:t>old</a:t>
            </a:r>
            <a:r>
              <a:rPr lang="fr-FR" dirty="0"/>
              <a:t> java main(String[] args)</a:t>
            </a:r>
            <a:br>
              <a:rPr lang="fr-FR" dirty="0"/>
            </a:br>
            <a:r>
              <a:rPr lang="fr-FR" dirty="0"/>
              <a:t>Spark « Hello World »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9F87600F-0823-7374-4ADE-EC62C02F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C3A5D-673E-0FB0-9B57-A55A5299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383" y="1133047"/>
            <a:ext cx="6725233" cy="56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65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E09B-AFF0-0012-DB8D-58DEFCC5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maven</a:t>
            </a:r>
            <a:r>
              <a:rPr lang="fr-FR" dirty="0"/>
              <a:t> pom.xml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869A1B2B-FC3C-AB0E-5E7C-00405F39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CE39D-C3DB-0021-C060-132C12C82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308" y="2491338"/>
            <a:ext cx="5701383" cy="255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CB554D-84C1-19B5-FD35-B0415A5933C9}"/>
              </a:ext>
            </a:extLst>
          </p:cNvPr>
          <p:cNvSpPr txBox="1"/>
          <p:nvPr/>
        </p:nvSpPr>
        <p:spPr>
          <a:xfrm>
            <a:off x="8248952" y="4639733"/>
            <a:ext cx="343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&lt;scope&gt;</a:t>
            </a:r>
            <a:r>
              <a:rPr lang="fr-FR" dirty="0" err="1"/>
              <a:t>provided</a:t>
            </a:r>
            <a:r>
              <a:rPr lang="fr-FR" dirty="0"/>
              <a:t>&lt;/scope&gt; 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deployed</a:t>
            </a:r>
            <a:r>
              <a:rPr lang="fr-FR" dirty="0"/>
              <a:t> in HADOOP cluster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53A3561-2A2F-2DBB-894B-8D001895AE17}"/>
              </a:ext>
            </a:extLst>
          </p:cNvPr>
          <p:cNvSpPr/>
          <p:nvPr/>
        </p:nvSpPr>
        <p:spPr>
          <a:xfrm>
            <a:off x="8011885" y="4618407"/>
            <a:ext cx="3705981" cy="793448"/>
          </a:xfrm>
          <a:prstGeom prst="wedgeEllipseCallout">
            <a:avLst>
              <a:gd name="adj1" fmla="val -70703"/>
              <a:gd name="adj2" fmla="val -35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223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8EC5-8FD3-C4B1-3E3E-20512492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SparkContext</a:t>
            </a:r>
            <a:r>
              <a:rPr lang="fr-FR" dirty="0"/>
              <a:t> / </a:t>
            </a:r>
            <a:r>
              <a:rPr lang="fr-FR" dirty="0" err="1"/>
              <a:t>SparkSession</a:t>
            </a:r>
            <a:r>
              <a:rPr lang="fr-FR" dirty="0"/>
              <a:t> ?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C272EBF7-5F6F-441E-C978-F63D616F0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265A8-5651-A6CB-7520-DA74C8637461}"/>
              </a:ext>
            </a:extLst>
          </p:cNvPr>
          <p:cNvSpPr txBox="1"/>
          <p:nvPr/>
        </p:nvSpPr>
        <p:spPr>
          <a:xfrm>
            <a:off x="1775582" y="2085218"/>
            <a:ext cx="950510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SparkContext</a:t>
            </a:r>
            <a:r>
              <a:rPr lang="fr-FR" sz="2400" dirty="0"/>
              <a:t>   =   in module </a:t>
            </a:r>
            <a:r>
              <a:rPr lang="fr-FR" sz="2400" dirty="0" err="1"/>
              <a:t>spark-core</a:t>
            </a:r>
            <a:br>
              <a:rPr lang="fr-FR" sz="2400" dirty="0"/>
            </a:br>
            <a:r>
              <a:rPr lang="fr-FR" sz="2400" dirty="0"/>
              <a:t>       singleton,   instanciable </a:t>
            </a:r>
            <a:r>
              <a:rPr lang="fr-FR" sz="2400" dirty="0" err="1"/>
              <a:t>only</a:t>
            </a:r>
            <a:r>
              <a:rPr lang="fr-FR" sz="2400" dirty="0"/>
              <a:t> on Driver, </a:t>
            </a:r>
            <a:r>
              <a:rPr lang="fr-FR" sz="2400" dirty="0" err="1"/>
              <a:t>multi-thread</a:t>
            </a:r>
            <a:r>
              <a:rPr lang="fr-FR" sz="2400" dirty="0"/>
              <a:t> </a:t>
            </a:r>
            <a:r>
              <a:rPr lang="fr-FR" sz="2400" dirty="0" err="1"/>
              <a:t>safe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SparkSession</a:t>
            </a:r>
            <a:r>
              <a:rPr lang="fr-FR" sz="2400" dirty="0"/>
              <a:t>  = in module </a:t>
            </a:r>
            <a:r>
              <a:rPr lang="fr-FR" sz="2400" dirty="0" err="1"/>
              <a:t>spark-sql</a:t>
            </a:r>
            <a:br>
              <a:rPr lang="fr-FR" sz="2400" dirty="0"/>
            </a:br>
            <a:r>
              <a:rPr lang="fr-FR" sz="2400" dirty="0"/>
              <a:t>       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multi-thread</a:t>
            </a:r>
            <a:r>
              <a:rPr lang="fr-FR" sz="2400" dirty="0"/>
              <a:t> </a:t>
            </a:r>
            <a:r>
              <a:rPr lang="fr-FR" sz="2400" dirty="0" err="1"/>
              <a:t>safe</a:t>
            </a:r>
            <a:r>
              <a:rPr lang="fr-FR" sz="2400" dirty="0"/>
              <a:t> ( ~ </a:t>
            </a:r>
            <a:r>
              <a:rPr lang="fr-FR" sz="2400" dirty="0" err="1"/>
              <a:t>SparkContext</a:t>
            </a:r>
            <a:r>
              <a:rPr lang="fr-FR" sz="2400" dirty="0"/>
              <a:t> + SQL </a:t>
            </a:r>
            <a:r>
              <a:rPr lang="fr-FR" sz="2400" dirty="0" err="1"/>
              <a:t>UDFs</a:t>
            </a:r>
            <a:r>
              <a:rPr lang="fr-FR" sz="2400" dirty="0"/>
              <a:t>, </a:t>
            </a:r>
            <a:r>
              <a:rPr lang="fr-FR" sz="2400" dirty="0" err="1"/>
              <a:t>temporaryViews</a:t>
            </a:r>
            <a:r>
              <a:rPr lang="fr-FR" sz="2400" dirty="0"/>
              <a:t>..)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creating</a:t>
            </a:r>
            <a:r>
              <a:rPr lang="fr-FR" sz="2400" dirty="0"/>
              <a:t> a </a:t>
            </a:r>
            <a:r>
              <a:rPr lang="fr-FR" sz="2400" dirty="0" err="1"/>
              <a:t>SparkSession</a:t>
            </a:r>
            <a:r>
              <a:rPr lang="fr-FR" sz="2400" dirty="0"/>
              <a:t>,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internally</a:t>
            </a:r>
            <a:r>
              <a:rPr lang="fr-FR" sz="2400" dirty="0"/>
              <a:t> check/</a:t>
            </a:r>
            <a:r>
              <a:rPr lang="fr-FR" sz="2400" dirty="0" err="1"/>
              <a:t>create</a:t>
            </a:r>
            <a:r>
              <a:rPr lang="fr-FR" sz="2400" dirty="0"/>
              <a:t> </a:t>
            </a:r>
            <a:r>
              <a:rPr lang="fr-FR" sz="2400" dirty="0" err="1"/>
              <a:t>SparkContext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It </a:t>
            </a:r>
            <a:r>
              <a:rPr lang="fr-FR" sz="2400" dirty="0" err="1"/>
              <a:t>is</a:t>
            </a:r>
            <a:r>
              <a:rPr lang="fr-FR" sz="2400" dirty="0"/>
              <a:t> possible to have multiple sessions </a:t>
            </a:r>
            <a:br>
              <a:rPr lang="fr-FR" sz="2400" dirty="0"/>
            </a:br>
            <a:r>
              <a:rPr lang="fr-FR" sz="2400" dirty="0"/>
              <a:t>    ( for </a:t>
            </a:r>
            <a:r>
              <a:rPr lang="fr-FR" sz="2400" dirty="0" err="1"/>
              <a:t>having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 SQL UDF, </a:t>
            </a:r>
            <a:r>
              <a:rPr lang="fr-FR" sz="2400" dirty="0" err="1"/>
              <a:t>temporaryView</a:t>
            </a:r>
            <a:r>
              <a:rPr lang="fr-FR" sz="2400" dirty="0"/>
              <a:t>, .. per user session)</a:t>
            </a:r>
          </a:p>
        </p:txBody>
      </p:sp>
    </p:spTree>
    <p:extLst>
      <p:ext uri="{BB962C8B-B14F-4D97-AF65-F5344CB8AC3E}">
        <p14:creationId xmlns:p14="http://schemas.microsoft.com/office/powerpoint/2010/main" val="517461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1864-551E-59FA-5847-5A40DE9C0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SparkConf</a:t>
            </a:r>
            <a:r>
              <a:rPr lang="fr-FR" dirty="0"/>
              <a:t> – </a:t>
            </a:r>
            <a:r>
              <a:rPr lang="fr-FR" dirty="0" err="1"/>
              <a:t>SparkContext</a:t>
            </a:r>
            <a:r>
              <a:rPr lang="fr-FR" dirty="0"/>
              <a:t> - </a:t>
            </a:r>
            <a:r>
              <a:rPr lang="fr-FR" dirty="0" err="1"/>
              <a:t>SparkSession</a:t>
            </a:r>
            <a:endParaRPr lang="fr-FR" dirty="0"/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36F67BDA-D750-FAD1-5AB9-7274C6C1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7DE599-5D13-3FF0-2EC7-5DBDB1C6C45C}"/>
              </a:ext>
            </a:extLst>
          </p:cNvPr>
          <p:cNvSpPr txBox="1"/>
          <p:nvPr/>
        </p:nvSpPr>
        <p:spPr>
          <a:xfrm>
            <a:off x="2999620" y="3415695"/>
            <a:ext cx="2673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 </a:t>
            </a:r>
            <a:r>
              <a:rPr lang="fr-FR" sz="2400" dirty="0" err="1"/>
              <a:t>SparkContext</a:t>
            </a:r>
            <a:r>
              <a:rPr lang="fr-FR" sz="2400" dirty="0"/>
              <a:t> {</a:t>
            </a:r>
          </a:p>
          <a:p>
            <a:r>
              <a:rPr lang="fr-FR" sz="2400" dirty="0"/>
              <a:t>…</a:t>
            </a:r>
          </a:p>
          <a:p>
            <a:r>
              <a:rPr lang="fr-FR" sz="24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BA7F2-E2F9-36B4-E1B9-55E1F840F1B8}"/>
              </a:ext>
            </a:extLst>
          </p:cNvPr>
          <p:cNvSpPr/>
          <p:nvPr/>
        </p:nvSpPr>
        <p:spPr>
          <a:xfrm>
            <a:off x="2999619" y="3415695"/>
            <a:ext cx="2673745" cy="132556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FC3799-1552-97A1-C911-4C1C01B5F9C0}"/>
              </a:ext>
            </a:extLst>
          </p:cNvPr>
          <p:cNvCxnSpPr/>
          <p:nvPr/>
        </p:nvCxnSpPr>
        <p:spPr>
          <a:xfrm flipH="1" flipV="1">
            <a:off x="2399696" y="3357638"/>
            <a:ext cx="459619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EBFFA0-1770-52CE-E53E-E58F70C8C8A2}"/>
              </a:ext>
            </a:extLst>
          </p:cNvPr>
          <p:cNvSpPr txBox="1"/>
          <p:nvPr/>
        </p:nvSpPr>
        <p:spPr>
          <a:xfrm>
            <a:off x="645885" y="1630515"/>
            <a:ext cx="22844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 </a:t>
            </a:r>
            <a:r>
              <a:rPr lang="fr-FR" sz="2400" dirty="0" err="1"/>
              <a:t>SparkConf</a:t>
            </a:r>
            <a:r>
              <a:rPr lang="fr-FR" sz="2400" dirty="0"/>
              <a:t> {</a:t>
            </a:r>
          </a:p>
          <a:p>
            <a:r>
              <a:rPr lang="fr-FR" sz="2400" dirty="0"/>
              <a:t>… key=value   </a:t>
            </a:r>
            <a:br>
              <a:rPr lang="fr-FR" sz="2400" dirty="0"/>
            </a:br>
            <a:r>
              <a:rPr lang="fr-FR" sz="2400" dirty="0"/>
              <a:t>+ </a:t>
            </a:r>
            <a:r>
              <a:rPr lang="fr-FR" sz="2400" dirty="0" err="1"/>
              <a:t>hadoopConf</a:t>
            </a:r>
            <a:endParaRPr lang="fr-FR" sz="2400" dirty="0"/>
          </a:p>
          <a:p>
            <a:r>
              <a:rPr lang="fr-FR" sz="2400" dirty="0"/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432A78-4A34-7063-9D5D-4D026ED2D384}"/>
              </a:ext>
            </a:extLst>
          </p:cNvPr>
          <p:cNvSpPr/>
          <p:nvPr/>
        </p:nvSpPr>
        <p:spPr>
          <a:xfrm>
            <a:off x="645885" y="1634219"/>
            <a:ext cx="2673745" cy="156965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7CAD6-1D20-3033-86BD-99BAD2239C54}"/>
              </a:ext>
            </a:extLst>
          </p:cNvPr>
          <p:cNvSpPr txBox="1"/>
          <p:nvPr/>
        </p:nvSpPr>
        <p:spPr>
          <a:xfrm>
            <a:off x="5556553" y="4953075"/>
            <a:ext cx="2634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 </a:t>
            </a:r>
            <a:r>
              <a:rPr lang="fr-FR" sz="2400" dirty="0" err="1"/>
              <a:t>SparkSession</a:t>
            </a:r>
            <a:r>
              <a:rPr lang="fr-FR" sz="2400" dirty="0"/>
              <a:t> {</a:t>
            </a:r>
          </a:p>
          <a:p>
            <a:r>
              <a:rPr lang="fr-FR" sz="2400" dirty="0"/>
              <a:t>…</a:t>
            </a:r>
          </a:p>
          <a:p>
            <a:r>
              <a:rPr lang="fr-FR" sz="2400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EE7DC-61E8-3445-3E4E-70C934BD2B80}"/>
              </a:ext>
            </a:extLst>
          </p:cNvPr>
          <p:cNvSpPr/>
          <p:nvPr/>
        </p:nvSpPr>
        <p:spPr>
          <a:xfrm>
            <a:off x="5556552" y="4953075"/>
            <a:ext cx="2673745" cy="132556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A86D1A-12A2-F328-3458-072228CE0589}"/>
              </a:ext>
            </a:extLst>
          </p:cNvPr>
          <p:cNvCxnSpPr/>
          <p:nvPr/>
        </p:nvCxnSpPr>
        <p:spPr>
          <a:xfrm flipH="1" flipV="1">
            <a:off x="4956629" y="4895018"/>
            <a:ext cx="459619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E771A7-BD69-8F6E-7859-2136CFDA63C8}"/>
              </a:ext>
            </a:extLst>
          </p:cNvPr>
          <p:cNvSpPr txBox="1"/>
          <p:nvPr/>
        </p:nvSpPr>
        <p:spPr>
          <a:xfrm>
            <a:off x="2152953" y="3292552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F4D676-D31A-78FD-362F-3E3797392CD8}"/>
              </a:ext>
            </a:extLst>
          </p:cNvPr>
          <p:cNvCxnSpPr>
            <a:cxnSpLocks/>
          </p:cNvCxnSpPr>
          <p:nvPr/>
        </p:nvCxnSpPr>
        <p:spPr>
          <a:xfrm>
            <a:off x="1583025" y="4223657"/>
            <a:ext cx="12312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D4520E-32E3-A95C-6CBA-DF1929638AAE}"/>
              </a:ext>
            </a:extLst>
          </p:cNvPr>
          <p:cNvSpPr txBox="1"/>
          <p:nvPr/>
        </p:nvSpPr>
        <p:spPr>
          <a:xfrm>
            <a:off x="2178474" y="4312331"/>
            <a:ext cx="82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0..1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4F7B5-0F73-6C74-BDCD-8B138DD4D138}"/>
              </a:ext>
            </a:extLst>
          </p:cNvPr>
          <p:cNvSpPr txBox="1"/>
          <p:nvPr/>
        </p:nvSpPr>
        <p:spPr>
          <a:xfrm>
            <a:off x="848689" y="391214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activeContext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1F8DA6-EC45-69E3-0F94-63404CD0302A}"/>
              </a:ext>
            </a:extLst>
          </p:cNvPr>
          <p:cNvSpPr txBox="1"/>
          <p:nvPr/>
        </p:nvSpPr>
        <p:spPr>
          <a:xfrm>
            <a:off x="4651829" y="4807659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6A13A1-4181-274E-F6C9-41A9F4FE786E}"/>
              </a:ext>
            </a:extLst>
          </p:cNvPr>
          <p:cNvSpPr txBox="1"/>
          <p:nvPr/>
        </p:nvSpPr>
        <p:spPr>
          <a:xfrm>
            <a:off x="8744147" y="5246524"/>
            <a:ext cx="147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getOrCreate</a:t>
            </a:r>
            <a:r>
              <a:rPr lang="fr-FR" dirty="0"/>
              <a:t>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E148EA-DA87-2D1C-D74C-1DDA2D6C3FA3}"/>
              </a:ext>
            </a:extLst>
          </p:cNvPr>
          <p:cNvSpPr txBox="1"/>
          <p:nvPr/>
        </p:nvSpPr>
        <p:spPr>
          <a:xfrm>
            <a:off x="6183085" y="4555722"/>
            <a:ext cx="479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package </a:t>
            </a:r>
            <a:r>
              <a:rPr lang="fr-FR" dirty="0" err="1"/>
              <a:t>org.apache.spark.sql</a:t>
            </a:r>
            <a:r>
              <a:rPr lang="fr-FR" dirty="0"/>
              <a:t>  (module </a:t>
            </a:r>
            <a:r>
              <a:rPr lang="fr-FR" dirty="0" err="1"/>
              <a:t>spark-sql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C6623-274C-C03B-0F8F-D699F2A7E5E6}"/>
              </a:ext>
            </a:extLst>
          </p:cNvPr>
          <p:cNvSpPr txBox="1"/>
          <p:nvPr/>
        </p:nvSpPr>
        <p:spPr>
          <a:xfrm>
            <a:off x="3720844" y="3059329"/>
            <a:ext cx="461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package </a:t>
            </a:r>
            <a:r>
              <a:rPr lang="fr-FR" dirty="0" err="1"/>
              <a:t>org.apache.spark</a:t>
            </a:r>
            <a:r>
              <a:rPr lang="fr-FR" dirty="0"/>
              <a:t>  (module </a:t>
            </a:r>
            <a:r>
              <a:rPr lang="fr-FR" dirty="0" err="1"/>
              <a:t>spark-core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713F294-3026-0693-F4C1-8AF614450103}"/>
              </a:ext>
            </a:extLst>
          </p:cNvPr>
          <p:cNvCxnSpPr>
            <a:cxnSpLocks/>
          </p:cNvCxnSpPr>
          <p:nvPr/>
        </p:nvCxnSpPr>
        <p:spPr>
          <a:xfrm>
            <a:off x="5912153" y="4042711"/>
            <a:ext cx="677333" cy="136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598C3E-174C-8FB6-655F-2FCB833272F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8335056" y="5431190"/>
            <a:ext cx="4090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C99883E-6556-01C1-CBDF-E65A7450C40A}"/>
              </a:ext>
            </a:extLst>
          </p:cNvPr>
          <p:cNvSpPr txBox="1"/>
          <p:nvPr/>
        </p:nvSpPr>
        <p:spPr>
          <a:xfrm>
            <a:off x="6706692" y="3827102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RDD + </a:t>
            </a:r>
            <a:r>
              <a:rPr lang="fr-FR" dirty="0" err="1"/>
              <a:t>transforms</a:t>
            </a:r>
            <a:endParaRPr lang="fr-FR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7DB33F-31C9-A6F9-7B0C-DB535D1B687B}"/>
              </a:ext>
            </a:extLst>
          </p:cNvPr>
          <p:cNvCxnSpPr>
            <a:cxnSpLocks/>
          </p:cNvCxnSpPr>
          <p:nvPr/>
        </p:nvCxnSpPr>
        <p:spPr>
          <a:xfrm>
            <a:off x="8488812" y="5975245"/>
            <a:ext cx="677333" cy="136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E543D11-1BB0-EE53-F81C-93DFC2A64DB5}"/>
              </a:ext>
            </a:extLst>
          </p:cNvPr>
          <p:cNvSpPr txBox="1"/>
          <p:nvPr/>
        </p:nvSpPr>
        <p:spPr>
          <a:xfrm>
            <a:off x="9254322" y="5784072"/>
            <a:ext cx="282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</a:t>
            </a:r>
            <a:r>
              <a:rPr lang="fr-FR" dirty="0" err="1"/>
              <a:t>Dataset</a:t>
            </a:r>
            <a:r>
              <a:rPr lang="fr-FR" dirty="0"/>
              <a:t>&lt;&gt; + </a:t>
            </a:r>
            <a:r>
              <a:rPr lang="fr-FR" dirty="0" err="1"/>
              <a:t>transforms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580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9D9E-F1B3-99C4-CC51-6FC21912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8"/>
            <a:ext cx="10515600" cy="177815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Parallelizable</a:t>
            </a:r>
            <a:r>
              <a:rPr lang="fr-FR" dirty="0"/>
              <a:t> per partition /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Cpu</a:t>
            </a:r>
            <a:br>
              <a:rPr lang="fr-FR" dirty="0"/>
            </a:br>
            <a:r>
              <a:rPr lang="fr-FR" dirty="0"/>
              <a:t>1 or </a:t>
            </a:r>
            <a:r>
              <a:rPr lang="fr-FR" dirty="0" err="1"/>
              <a:t>several</a:t>
            </a:r>
            <a:r>
              <a:rPr lang="fr-FR" dirty="0"/>
              <a:t> partitions per </a:t>
            </a:r>
            <a:r>
              <a:rPr lang="fr-FR" dirty="0" err="1"/>
              <a:t>Executor</a:t>
            </a:r>
            <a:br>
              <a:rPr lang="fr-FR" dirty="0"/>
            </a:br>
            <a:r>
              <a:rPr lang="fr-FR" dirty="0"/>
              <a:t>..1 or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96C87-D0A3-6504-EEBF-A3CFE2B96480}"/>
              </a:ext>
            </a:extLst>
          </p:cNvPr>
          <p:cNvSpPr/>
          <p:nvPr/>
        </p:nvSpPr>
        <p:spPr>
          <a:xfrm>
            <a:off x="599444" y="2481069"/>
            <a:ext cx="5125587" cy="4011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B17377-551C-492D-BE21-51739B5CC244}"/>
              </a:ext>
            </a:extLst>
          </p:cNvPr>
          <p:cNvSpPr/>
          <p:nvPr/>
        </p:nvSpPr>
        <p:spPr>
          <a:xfrm>
            <a:off x="1262533" y="2900927"/>
            <a:ext cx="3848062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06973B2-CB8D-3022-1083-2D58B4B8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" y="364532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1B1FCB9-E24A-AE49-4F6A-CB019FEA4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759311"/>
              </p:ext>
            </p:extLst>
          </p:nvPr>
        </p:nvGraphicFramePr>
        <p:xfrm>
          <a:off x="1514407" y="296202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407" y="296202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13B41C0-ED22-B4BA-16DA-73CCD462D4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319428"/>
              </p:ext>
            </p:extLst>
          </p:nvPr>
        </p:nvGraphicFramePr>
        <p:xfrm>
          <a:off x="1744745" y="310448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310448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4AD9270-774A-5825-1147-2AB644E7D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604446"/>
              </p:ext>
            </p:extLst>
          </p:nvPr>
        </p:nvGraphicFramePr>
        <p:xfrm>
          <a:off x="1744745" y="332363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332363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227B26D-786E-4027-6893-ABEE70D0F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674368"/>
              </p:ext>
            </p:extLst>
          </p:nvPr>
        </p:nvGraphicFramePr>
        <p:xfrm>
          <a:off x="1751779" y="356670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1779" y="356670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C868ECF5-0D19-563D-B454-7AC7AE35ABCB}"/>
              </a:ext>
            </a:extLst>
          </p:cNvPr>
          <p:cNvSpPr/>
          <p:nvPr/>
        </p:nvSpPr>
        <p:spPr>
          <a:xfrm>
            <a:off x="2783040" y="3353525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 descr="CPU X : Infos Smartphones – Applications sur Google Play">
            <a:extLst>
              <a:ext uri="{FF2B5EF4-FFF2-40B4-BE49-F238E27FC236}">
                <a16:creationId xmlns:a16="http://schemas.microsoft.com/office/drawing/2014/main" id="{A4FF4729-9F2D-E665-D653-DC33250EB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99" y="3183593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8EEBFBFC-BEB3-94E3-CED0-7672513DEF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410351"/>
              </p:ext>
            </p:extLst>
          </p:nvPr>
        </p:nvGraphicFramePr>
        <p:xfrm>
          <a:off x="3792673" y="296202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2673" y="296202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03EC4754-EDB4-5F62-4658-4E9823E64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637269"/>
              </p:ext>
            </p:extLst>
          </p:nvPr>
        </p:nvGraphicFramePr>
        <p:xfrm>
          <a:off x="4023011" y="310448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3EC4754-EDB4-5F62-4658-4E9823E64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310448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DF7ACE04-07F5-F706-E1AC-737917EF0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7004"/>
              </p:ext>
            </p:extLst>
          </p:nvPr>
        </p:nvGraphicFramePr>
        <p:xfrm>
          <a:off x="4023011" y="332363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F7ACE04-07F5-F706-E1AC-737917EF0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332363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4C94F87D-0976-B2B9-6926-8D01F2B7E8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806224"/>
              </p:ext>
            </p:extLst>
          </p:nvPr>
        </p:nvGraphicFramePr>
        <p:xfrm>
          <a:off x="4030045" y="356670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4C94F87D-0976-B2B9-6926-8D01F2B7E8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0045" y="356670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00E8D046-0C37-63A5-8C56-B68D187ACAA5}"/>
              </a:ext>
            </a:extLst>
          </p:cNvPr>
          <p:cNvSpPr txBox="1"/>
          <p:nvPr/>
        </p:nvSpPr>
        <p:spPr>
          <a:xfrm>
            <a:off x="751470" y="2148097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8532DA-528F-6E66-4710-C710D0801EDD}"/>
              </a:ext>
            </a:extLst>
          </p:cNvPr>
          <p:cNvSpPr txBox="1"/>
          <p:nvPr/>
        </p:nvSpPr>
        <p:spPr>
          <a:xfrm>
            <a:off x="1397280" y="2567429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 process 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C4DB60E-B339-EF71-B614-7FFC2969BB72}"/>
              </a:ext>
            </a:extLst>
          </p:cNvPr>
          <p:cNvSpPr/>
          <p:nvPr/>
        </p:nvSpPr>
        <p:spPr>
          <a:xfrm>
            <a:off x="1262533" y="4373851"/>
            <a:ext cx="3848062" cy="20043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3136892-0F9E-4962-D2EB-1D0AE58A9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067140"/>
              </p:ext>
            </p:extLst>
          </p:nvPr>
        </p:nvGraphicFramePr>
        <p:xfrm>
          <a:off x="1514407" y="443494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407" y="443494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4677C95-7716-590C-6B48-B44422C64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915781"/>
              </p:ext>
            </p:extLst>
          </p:nvPr>
        </p:nvGraphicFramePr>
        <p:xfrm>
          <a:off x="1744745" y="457740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457740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AEB3B7AE-1339-D020-147F-B70FAD298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258"/>
              </p:ext>
            </p:extLst>
          </p:nvPr>
        </p:nvGraphicFramePr>
        <p:xfrm>
          <a:off x="1744745" y="479656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479656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2B7FD10C-DC4B-CF7A-CC04-EECD00731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24259"/>
              </p:ext>
            </p:extLst>
          </p:nvPr>
        </p:nvGraphicFramePr>
        <p:xfrm>
          <a:off x="1751779" y="503962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1779" y="503962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96CCD13A-E3EA-673F-C1A6-BD07E1242CFA}"/>
              </a:ext>
            </a:extLst>
          </p:cNvPr>
          <p:cNvSpPr/>
          <p:nvPr/>
        </p:nvSpPr>
        <p:spPr>
          <a:xfrm>
            <a:off x="2783040" y="4826450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Picture 47" descr="CPU X : Infos Smartphones – Applications sur Google Play">
            <a:extLst>
              <a:ext uri="{FF2B5EF4-FFF2-40B4-BE49-F238E27FC236}">
                <a16:creationId xmlns:a16="http://schemas.microsoft.com/office/drawing/2014/main" id="{3A971AB8-29E0-88D5-A723-81BB7580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99" y="4656518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DD2F7397-8897-4608-84F5-C0D66731D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014986"/>
              </p:ext>
            </p:extLst>
          </p:nvPr>
        </p:nvGraphicFramePr>
        <p:xfrm>
          <a:off x="3792673" y="443494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2673" y="443494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5A42233-1F8D-8876-0984-FFBAC2DA5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009022"/>
              </p:ext>
            </p:extLst>
          </p:nvPr>
        </p:nvGraphicFramePr>
        <p:xfrm>
          <a:off x="4023011" y="457740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457740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0D8DA929-B358-923B-B0D2-349F5E024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579044"/>
              </p:ext>
            </p:extLst>
          </p:nvPr>
        </p:nvGraphicFramePr>
        <p:xfrm>
          <a:off x="4023011" y="479656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479656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7D809001-6DD2-2C86-7704-118154E04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389310"/>
              </p:ext>
            </p:extLst>
          </p:nvPr>
        </p:nvGraphicFramePr>
        <p:xfrm>
          <a:off x="4030045" y="503962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0045" y="503962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17780C73-BDE0-9E3F-FA11-111B37DDC686}"/>
              </a:ext>
            </a:extLst>
          </p:cNvPr>
          <p:cNvSpPr txBox="1"/>
          <p:nvPr/>
        </p:nvSpPr>
        <p:spPr>
          <a:xfrm>
            <a:off x="1397280" y="4040354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 process 2</a:t>
            </a: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20CDCE83-1C58-F416-901B-F61A58250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198382"/>
              </p:ext>
            </p:extLst>
          </p:nvPr>
        </p:nvGraphicFramePr>
        <p:xfrm>
          <a:off x="1514407" y="540616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20CDCE83-1C58-F416-901B-F61A58250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407" y="540616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075BCF1F-8BA2-EF09-33EE-8265BA778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177484"/>
              </p:ext>
            </p:extLst>
          </p:nvPr>
        </p:nvGraphicFramePr>
        <p:xfrm>
          <a:off x="1744745" y="554862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075BCF1F-8BA2-EF09-33EE-8265BA778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554862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BAD22D1D-616F-EB8A-D1B9-3C834E933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911634"/>
              </p:ext>
            </p:extLst>
          </p:nvPr>
        </p:nvGraphicFramePr>
        <p:xfrm>
          <a:off x="1744745" y="576777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BAD22D1D-616F-EB8A-D1B9-3C834E933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45" y="576777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35A1A810-2588-F957-A1CA-F582AB129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036040"/>
              </p:ext>
            </p:extLst>
          </p:nvPr>
        </p:nvGraphicFramePr>
        <p:xfrm>
          <a:off x="1751779" y="60108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35A1A810-2588-F957-A1CA-F582AB129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1779" y="60108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Arrow: Right 57">
            <a:extLst>
              <a:ext uri="{FF2B5EF4-FFF2-40B4-BE49-F238E27FC236}">
                <a16:creationId xmlns:a16="http://schemas.microsoft.com/office/drawing/2014/main" id="{5119449A-8699-B711-37F6-D21ECB753B35}"/>
              </a:ext>
            </a:extLst>
          </p:cNvPr>
          <p:cNvSpPr/>
          <p:nvPr/>
        </p:nvSpPr>
        <p:spPr>
          <a:xfrm>
            <a:off x="2783040" y="5797665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58" descr="CPU X : Infos Smartphones – Applications sur Google Play">
            <a:extLst>
              <a:ext uri="{FF2B5EF4-FFF2-40B4-BE49-F238E27FC236}">
                <a16:creationId xmlns:a16="http://schemas.microsoft.com/office/drawing/2014/main" id="{C73E6736-F8C3-04B6-FC4B-56BCF3C0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99" y="5627733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4D68212E-B01F-AEE0-30AE-9CBBFD1607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99041"/>
              </p:ext>
            </p:extLst>
          </p:nvPr>
        </p:nvGraphicFramePr>
        <p:xfrm>
          <a:off x="3792673" y="540616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D68212E-B01F-AEE0-30AE-9CBBFD1607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2673" y="540616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7E74A659-3AC2-B100-4696-93B6098D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306638"/>
              </p:ext>
            </p:extLst>
          </p:nvPr>
        </p:nvGraphicFramePr>
        <p:xfrm>
          <a:off x="4023011" y="554862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7E74A659-3AC2-B100-4696-93B6098D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554862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268C6446-95D1-D6FC-DDAB-65E6EEB48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27292"/>
              </p:ext>
            </p:extLst>
          </p:nvPr>
        </p:nvGraphicFramePr>
        <p:xfrm>
          <a:off x="4023011" y="576777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268C6446-95D1-D6FC-DDAB-65E6EEB48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3011" y="576777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>
            <a:extLst>
              <a:ext uri="{FF2B5EF4-FFF2-40B4-BE49-F238E27FC236}">
                <a16:creationId xmlns:a16="http://schemas.microsoft.com/office/drawing/2014/main" id="{3F36C7F8-1CBB-8F54-560D-0CFF3F381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191491"/>
              </p:ext>
            </p:extLst>
          </p:nvPr>
        </p:nvGraphicFramePr>
        <p:xfrm>
          <a:off x="4030045" y="60108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63" name="Object 62">
                        <a:extLst>
                          <a:ext uri="{FF2B5EF4-FFF2-40B4-BE49-F238E27FC236}">
                            <a16:creationId xmlns:a16="http://schemas.microsoft.com/office/drawing/2014/main" id="{3F36C7F8-1CBB-8F54-560D-0CFF3F381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0045" y="60108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7B867671-2397-C4D7-F5ED-C7CE7A34DBFB}"/>
              </a:ext>
            </a:extLst>
          </p:cNvPr>
          <p:cNvSpPr/>
          <p:nvPr/>
        </p:nvSpPr>
        <p:spPr>
          <a:xfrm>
            <a:off x="6522867" y="2487527"/>
            <a:ext cx="5461095" cy="4011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083B6F5C-5ACB-85AC-DCED-E662B385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320" y="365178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3E8083F-F7A0-F143-A158-AF85C103D935}"/>
              </a:ext>
            </a:extLst>
          </p:cNvPr>
          <p:cNvSpPr txBox="1"/>
          <p:nvPr/>
        </p:nvSpPr>
        <p:spPr>
          <a:xfrm>
            <a:off x="6674893" y="2154555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2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65D85A4-B257-F7D0-C83E-3BB4D989A274}"/>
              </a:ext>
            </a:extLst>
          </p:cNvPr>
          <p:cNvSpPr/>
          <p:nvPr/>
        </p:nvSpPr>
        <p:spPr>
          <a:xfrm>
            <a:off x="7082960" y="3104479"/>
            <a:ext cx="4509595" cy="31388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4882CF32-C35D-EC42-790A-93FD3DA1B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259515"/>
              </p:ext>
            </p:extLst>
          </p:nvPr>
        </p:nvGraphicFramePr>
        <p:xfrm>
          <a:off x="7334835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4882CF32-C35D-EC42-790A-93FD3DA1B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34835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53B77C13-B183-DD31-C37D-6656AE85E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444861"/>
              </p:ext>
            </p:extLst>
          </p:nvPr>
        </p:nvGraphicFramePr>
        <p:xfrm>
          <a:off x="7565173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53B77C13-B183-DD31-C37D-6656AE85E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3FB7FDD-ACC5-574A-1009-A1CF2805F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220637"/>
              </p:ext>
            </p:extLst>
          </p:nvPr>
        </p:nvGraphicFramePr>
        <p:xfrm>
          <a:off x="7565173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3FB7FDD-ACC5-574A-1009-A1CF2805F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7C21B8FB-6586-40CF-347E-F195E667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740585"/>
              </p:ext>
            </p:extLst>
          </p:nvPr>
        </p:nvGraphicFramePr>
        <p:xfrm>
          <a:off x="7572207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7C21B8FB-6586-40CF-347E-F195E667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2207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Arrow: Right 71">
            <a:extLst>
              <a:ext uri="{FF2B5EF4-FFF2-40B4-BE49-F238E27FC236}">
                <a16:creationId xmlns:a16="http://schemas.microsoft.com/office/drawing/2014/main" id="{875B3F53-9A71-E2E2-5703-FD9E7F203533}"/>
              </a:ext>
            </a:extLst>
          </p:cNvPr>
          <p:cNvSpPr/>
          <p:nvPr/>
        </p:nvSpPr>
        <p:spPr>
          <a:xfrm>
            <a:off x="8603468" y="3557079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Picture 72" descr="CPU X : Infos Smartphones – Applications sur Google Play">
            <a:extLst>
              <a:ext uri="{FF2B5EF4-FFF2-40B4-BE49-F238E27FC236}">
                <a16:creationId xmlns:a16="http://schemas.microsoft.com/office/drawing/2014/main" id="{BC88D2EA-AB91-0D38-D5BA-CD586166E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3387147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C2301E09-9F3E-348C-B87F-161490BDC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69390"/>
              </p:ext>
            </p:extLst>
          </p:nvPr>
        </p:nvGraphicFramePr>
        <p:xfrm>
          <a:off x="9613101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C2301E09-9F3E-348C-B87F-161490BDC3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13101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8D4EFD97-4C2E-34B7-008E-3DCDCCE58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868589"/>
              </p:ext>
            </p:extLst>
          </p:nvPr>
        </p:nvGraphicFramePr>
        <p:xfrm>
          <a:off x="9843439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5" name="Object 74">
                        <a:extLst>
                          <a:ext uri="{FF2B5EF4-FFF2-40B4-BE49-F238E27FC236}">
                            <a16:creationId xmlns:a16="http://schemas.microsoft.com/office/drawing/2014/main" id="{8D4EFD97-4C2E-34B7-008E-3DCDCCE58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D3A21008-D433-16A4-D7D6-D837307F1E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888218"/>
              </p:ext>
            </p:extLst>
          </p:nvPr>
        </p:nvGraphicFramePr>
        <p:xfrm>
          <a:off x="9843439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D3A21008-D433-16A4-D7D6-D837307F1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5D96B77B-64A1-5711-A43E-82583D96B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77534"/>
              </p:ext>
            </p:extLst>
          </p:nvPr>
        </p:nvGraphicFramePr>
        <p:xfrm>
          <a:off x="9850473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77" name="Object 76">
                        <a:extLst>
                          <a:ext uri="{FF2B5EF4-FFF2-40B4-BE49-F238E27FC236}">
                            <a16:creationId xmlns:a16="http://schemas.microsoft.com/office/drawing/2014/main" id="{5D96B77B-64A1-5711-A43E-82583D96B9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50473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BB6BEF5A-5C34-25B9-7976-9237D6D0BEBC}"/>
              </a:ext>
            </a:extLst>
          </p:cNvPr>
          <p:cNvSpPr txBox="1"/>
          <p:nvPr/>
        </p:nvSpPr>
        <p:spPr>
          <a:xfrm>
            <a:off x="7217708" y="2770983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 process 3</a:t>
            </a:r>
          </a:p>
        </p:txBody>
      </p:sp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DA65AB5C-E2B8-8CE5-2C33-54962248B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869629"/>
              </p:ext>
            </p:extLst>
          </p:nvPr>
        </p:nvGraphicFramePr>
        <p:xfrm>
          <a:off x="7334835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34835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34C01630-63C1-2D9C-3A2F-4966EC261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258806"/>
              </p:ext>
            </p:extLst>
          </p:nvPr>
        </p:nvGraphicFramePr>
        <p:xfrm>
          <a:off x="7565173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8B23F6E6-5A13-9C74-8C3B-3F4C1601A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09752"/>
              </p:ext>
            </p:extLst>
          </p:nvPr>
        </p:nvGraphicFramePr>
        <p:xfrm>
          <a:off x="7565173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5173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D38526AE-BB76-5F5C-CF1D-7FF1360554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355915"/>
              </p:ext>
            </p:extLst>
          </p:nvPr>
        </p:nvGraphicFramePr>
        <p:xfrm>
          <a:off x="7572207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2207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rrow: Right 82">
            <a:extLst>
              <a:ext uri="{FF2B5EF4-FFF2-40B4-BE49-F238E27FC236}">
                <a16:creationId xmlns:a16="http://schemas.microsoft.com/office/drawing/2014/main" id="{16646B90-94DF-F84B-803D-A4779B6A36C2}"/>
              </a:ext>
            </a:extLst>
          </p:cNvPr>
          <p:cNvSpPr/>
          <p:nvPr/>
        </p:nvSpPr>
        <p:spPr>
          <a:xfrm>
            <a:off x="8603468" y="452829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Picture 83" descr="CPU X : Infos Smartphones – Applications sur Google Play">
            <a:extLst>
              <a:ext uri="{FF2B5EF4-FFF2-40B4-BE49-F238E27FC236}">
                <a16:creationId xmlns:a16="http://schemas.microsoft.com/office/drawing/2014/main" id="{D1155A84-4A35-D8F6-835C-911DC87B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4358362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D6345E4C-A2F6-24E0-CD71-456AFA8F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223976"/>
              </p:ext>
            </p:extLst>
          </p:nvPr>
        </p:nvGraphicFramePr>
        <p:xfrm>
          <a:off x="9613101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13101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6515DFA6-226F-67C6-A1F4-CD359E63E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455306"/>
              </p:ext>
            </p:extLst>
          </p:nvPr>
        </p:nvGraphicFramePr>
        <p:xfrm>
          <a:off x="9843439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2D995612-65F8-BC48-4B27-7F922F8D5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26707"/>
              </p:ext>
            </p:extLst>
          </p:nvPr>
        </p:nvGraphicFramePr>
        <p:xfrm>
          <a:off x="9843439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3439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E5EA0E40-BB60-7BE6-FCCC-3EA48C59D5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884530"/>
              </p:ext>
            </p:extLst>
          </p:nvPr>
        </p:nvGraphicFramePr>
        <p:xfrm>
          <a:off x="9850473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50473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E3583797-4C87-1C4A-87E2-339DD164A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487235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89" name="Object 88">
                        <a:extLst>
                          <a:ext uri="{FF2B5EF4-FFF2-40B4-BE49-F238E27FC236}">
                            <a16:creationId xmlns:a16="http://schemas.microsoft.com/office/drawing/2014/main" id="{E3583797-4C87-1C4A-87E2-339DD164A9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7235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1E350B34-77BD-1D83-6436-61B2F168E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717573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1E350B34-77BD-1D83-6436-61B2F168E6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17573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D2A358CD-DDDA-D044-BF6D-A571CE3EBD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717573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D2A358CD-DDDA-D044-BF6D-A571CE3EB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17573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653539FE-FE5F-4EE5-F351-0AB141873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724607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653539FE-FE5F-4EE5-F351-0AB141873A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24607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3963EFD-2084-91CF-A9C1-F55500850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639635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93" name="Object 92">
                        <a:extLst>
                          <a:ext uri="{FF2B5EF4-FFF2-40B4-BE49-F238E27FC236}">
                            <a16:creationId xmlns:a16="http://schemas.microsoft.com/office/drawing/2014/main" id="{83963EFD-2084-91CF-A9C1-F55500850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39635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>
            <a:extLst>
              <a:ext uri="{FF2B5EF4-FFF2-40B4-BE49-F238E27FC236}">
                <a16:creationId xmlns:a16="http://schemas.microsoft.com/office/drawing/2014/main" id="{21CA15BC-16A8-B2EB-0519-46344F369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869973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4" name="Object 93">
                        <a:extLst>
                          <a:ext uri="{FF2B5EF4-FFF2-40B4-BE49-F238E27FC236}">
                            <a16:creationId xmlns:a16="http://schemas.microsoft.com/office/drawing/2014/main" id="{21CA15BC-16A8-B2EB-0519-46344F3691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69973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08B3FCC5-6D60-FD3E-57B2-B6005FB031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869973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5" name="Object 94">
                        <a:extLst>
                          <a:ext uri="{FF2B5EF4-FFF2-40B4-BE49-F238E27FC236}">
                            <a16:creationId xmlns:a16="http://schemas.microsoft.com/office/drawing/2014/main" id="{08B3FCC5-6D60-FD3E-57B2-B6005FB03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69973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DB10B082-BCFC-6ECB-25CC-085042D17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877007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DB10B082-BCFC-6ECB-25CC-085042D17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77007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56B94963-5BA2-2475-524C-FD2ADE579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792035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56B94963-5BA2-2475-524C-FD2ADE579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92035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3D22232D-1BBB-47E7-F258-D58FD8126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022373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3D22232D-1BBB-47E7-F258-D58FD8126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2373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32AC2BE1-51AF-9CC6-C24F-B99C23E5B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022373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9" name="Object 98">
                        <a:extLst>
                          <a:ext uri="{FF2B5EF4-FFF2-40B4-BE49-F238E27FC236}">
                            <a16:creationId xmlns:a16="http://schemas.microsoft.com/office/drawing/2014/main" id="{32AC2BE1-51AF-9CC6-C24F-B99C23E5B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2373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E1BC3F6D-5559-FCD8-41B2-5815CE403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029407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E1BC3F6D-5559-FCD8-41B2-5815CE403A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9407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9CAAEBEA-CD42-DC51-7CF3-F020B87581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944435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1" name="Object 100">
                        <a:extLst>
                          <a:ext uri="{FF2B5EF4-FFF2-40B4-BE49-F238E27FC236}">
                            <a16:creationId xmlns:a16="http://schemas.microsoft.com/office/drawing/2014/main" id="{9CAAEBEA-CD42-DC51-7CF3-F020B87581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44435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38E6510F-8DDD-972C-A237-5E6EC9F38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174773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2" name="Object 101">
                        <a:extLst>
                          <a:ext uri="{FF2B5EF4-FFF2-40B4-BE49-F238E27FC236}">
                            <a16:creationId xmlns:a16="http://schemas.microsoft.com/office/drawing/2014/main" id="{38E6510F-8DDD-972C-A237-5E6EC9F38C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4773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C2D16A2F-50EA-BF61-6CB4-8D34E8FF5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174773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03" name="Object 102">
                        <a:extLst>
                          <a:ext uri="{FF2B5EF4-FFF2-40B4-BE49-F238E27FC236}">
                            <a16:creationId xmlns:a16="http://schemas.microsoft.com/office/drawing/2014/main" id="{C2D16A2F-50EA-BF61-6CB4-8D34E8FF56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4773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FD0C3141-3A45-3E12-1E8E-392D2FFA9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181807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04" name="Object 103">
                        <a:extLst>
                          <a:ext uri="{FF2B5EF4-FFF2-40B4-BE49-F238E27FC236}">
                            <a16:creationId xmlns:a16="http://schemas.microsoft.com/office/drawing/2014/main" id="{FD0C3141-3A45-3E12-1E8E-392D2FFA9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81807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CEA39A9A-19B4-0C0B-C12F-AAB267F7A0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8096835" y="4898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5" name="Object 104">
                        <a:extLst>
                          <a:ext uri="{FF2B5EF4-FFF2-40B4-BE49-F238E27FC236}">
                            <a16:creationId xmlns:a16="http://schemas.microsoft.com/office/drawing/2014/main" id="{CEA39A9A-19B4-0C0B-C12F-AAB267F7A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6835" y="4898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A404055B-D69A-B856-E9A5-2E15B66DB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327173" y="5041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06" name="Object 105">
                        <a:extLst>
                          <a:ext uri="{FF2B5EF4-FFF2-40B4-BE49-F238E27FC236}">
                            <a16:creationId xmlns:a16="http://schemas.microsoft.com/office/drawing/2014/main" id="{A404055B-D69A-B856-E9A5-2E15B66DB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27173" y="5041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9609D45B-D31C-9F16-8DAD-5CF39797C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327173" y="5260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9609D45B-D31C-9F16-8DAD-5CF39797C6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27173" y="5260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07">
            <a:extLst>
              <a:ext uri="{FF2B5EF4-FFF2-40B4-BE49-F238E27FC236}">
                <a16:creationId xmlns:a16="http://schemas.microsoft.com/office/drawing/2014/main" id="{7901BD2A-2A33-7A82-16F4-A94FE083C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334207" y="5503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08" name="Object 107">
                        <a:extLst>
                          <a:ext uri="{FF2B5EF4-FFF2-40B4-BE49-F238E27FC236}">
                            <a16:creationId xmlns:a16="http://schemas.microsoft.com/office/drawing/2014/main" id="{7901BD2A-2A33-7A82-16F4-A94FE083C6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34207" y="5503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08">
            <a:extLst>
              <a:ext uri="{FF2B5EF4-FFF2-40B4-BE49-F238E27FC236}">
                <a16:creationId xmlns:a16="http://schemas.microsoft.com/office/drawing/2014/main" id="{2CF769AE-B0A5-61E5-A0B2-40ED196F8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765501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9" name="Object 108">
                        <a:extLst>
                          <a:ext uri="{FF2B5EF4-FFF2-40B4-BE49-F238E27FC236}">
                            <a16:creationId xmlns:a16="http://schemas.microsoft.com/office/drawing/2014/main" id="{2CF769AE-B0A5-61E5-A0B2-40ED196F8B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5501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>
            <a:extLst>
              <a:ext uri="{FF2B5EF4-FFF2-40B4-BE49-F238E27FC236}">
                <a16:creationId xmlns:a16="http://schemas.microsoft.com/office/drawing/2014/main" id="{B5097DFB-E4F5-6A09-4536-F83FC05EE0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9995839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0" name="Object 109">
                        <a:extLst>
                          <a:ext uri="{FF2B5EF4-FFF2-40B4-BE49-F238E27FC236}">
                            <a16:creationId xmlns:a16="http://schemas.microsoft.com/office/drawing/2014/main" id="{B5097DFB-E4F5-6A09-4536-F83FC05EE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95839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E7AEE62E-47E4-E044-8A6E-A39A58F7C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9995839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11" name="Object 110">
                        <a:extLst>
                          <a:ext uri="{FF2B5EF4-FFF2-40B4-BE49-F238E27FC236}">
                            <a16:creationId xmlns:a16="http://schemas.microsoft.com/office/drawing/2014/main" id="{E7AEE62E-47E4-E044-8A6E-A39A58F7C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95839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F7EA40BB-FE77-BD7B-2F81-B77F17C2FE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002873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12" name="Object 111">
                        <a:extLst>
                          <a:ext uri="{FF2B5EF4-FFF2-40B4-BE49-F238E27FC236}">
                            <a16:creationId xmlns:a16="http://schemas.microsoft.com/office/drawing/2014/main" id="{F7EA40BB-FE77-BD7B-2F81-B77F17C2F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02873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12">
            <a:extLst>
              <a:ext uri="{FF2B5EF4-FFF2-40B4-BE49-F238E27FC236}">
                <a16:creationId xmlns:a16="http://schemas.microsoft.com/office/drawing/2014/main" id="{4E4D820E-DBDF-D3FA-30EE-F3C1890692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917901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13" name="Object 112">
                        <a:extLst>
                          <a:ext uri="{FF2B5EF4-FFF2-40B4-BE49-F238E27FC236}">
                            <a16:creationId xmlns:a16="http://schemas.microsoft.com/office/drawing/2014/main" id="{4E4D820E-DBDF-D3FA-30EE-F3C1890692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17901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>
            <a:extLst>
              <a:ext uri="{FF2B5EF4-FFF2-40B4-BE49-F238E27FC236}">
                <a16:creationId xmlns:a16="http://schemas.microsoft.com/office/drawing/2014/main" id="{A722D839-B733-2497-2B0E-45E1EB9B8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148239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4" name="Object 113">
                        <a:extLst>
                          <a:ext uri="{FF2B5EF4-FFF2-40B4-BE49-F238E27FC236}">
                            <a16:creationId xmlns:a16="http://schemas.microsoft.com/office/drawing/2014/main" id="{A722D839-B733-2497-2B0E-45E1EB9B80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8239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>
            <a:extLst>
              <a:ext uri="{FF2B5EF4-FFF2-40B4-BE49-F238E27FC236}">
                <a16:creationId xmlns:a16="http://schemas.microsoft.com/office/drawing/2014/main" id="{DF42C530-4864-6856-529E-7E54F3C22F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148239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15" name="Object 114">
                        <a:extLst>
                          <a:ext uri="{FF2B5EF4-FFF2-40B4-BE49-F238E27FC236}">
                            <a16:creationId xmlns:a16="http://schemas.microsoft.com/office/drawing/2014/main" id="{DF42C530-4864-6856-529E-7E54F3C22F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8239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>
            <a:extLst>
              <a:ext uri="{FF2B5EF4-FFF2-40B4-BE49-F238E27FC236}">
                <a16:creationId xmlns:a16="http://schemas.microsoft.com/office/drawing/2014/main" id="{FC0DD69D-6584-699A-7495-B231A6B866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155273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16" name="Object 115">
                        <a:extLst>
                          <a:ext uri="{FF2B5EF4-FFF2-40B4-BE49-F238E27FC236}">
                            <a16:creationId xmlns:a16="http://schemas.microsoft.com/office/drawing/2014/main" id="{FC0DD69D-6584-699A-7495-B231A6B866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55273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AAC3CAF9-91C8-CDA6-2224-B26D0B46F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070301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17" name="Object 116">
                        <a:extLst>
                          <a:ext uri="{FF2B5EF4-FFF2-40B4-BE49-F238E27FC236}">
                            <a16:creationId xmlns:a16="http://schemas.microsoft.com/office/drawing/2014/main" id="{AAC3CAF9-91C8-CDA6-2224-B26D0B46F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70301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D643BA46-97CC-FFC0-F592-80F4CF08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300639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8" name="Object 117">
                        <a:extLst>
                          <a:ext uri="{FF2B5EF4-FFF2-40B4-BE49-F238E27FC236}">
                            <a16:creationId xmlns:a16="http://schemas.microsoft.com/office/drawing/2014/main" id="{D643BA46-97CC-FFC0-F592-80F4CF08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0639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C8172161-60E2-51C7-B03A-A65270E13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300639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19" name="Object 118">
                        <a:extLst>
                          <a:ext uri="{FF2B5EF4-FFF2-40B4-BE49-F238E27FC236}">
                            <a16:creationId xmlns:a16="http://schemas.microsoft.com/office/drawing/2014/main" id="{C8172161-60E2-51C7-B03A-A65270E13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0639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>
            <a:extLst>
              <a:ext uri="{FF2B5EF4-FFF2-40B4-BE49-F238E27FC236}">
                <a16:creationId xmlns:a16="http://schemas.microsoft.com/office/drawing/2014/main" id="{0349BBDD-F6D2-6D55-94CE-3EFCEAF1C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307673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20" name="Object 119">
                        <a:extLst>
                          <a:ext uri="{FF2B5EF4-FFF2-40B4-BE49-F238E27FC236}">
                            <a16:creationId xmlns:a16="http://schemas.microsoft.com/office/drawing/2014/main" id="{0349BBDD-F6D2-6D55-94CE-3EFCEAF1CF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7673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>
            <a:extLst>
              <a:ext uri="{FF2B5EF4-FFF2-40B4-BE49-F238E27FC236}">
                <a16:creationId xmlns:a16="http://schemas.microsoft.com/office/drawing/2014/main" id="{FD875BD1-301B-4208-5909-605987631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222701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1" name="Object 120">
                        <a:extLst>
                          <a:ext uri="{FF2B5EF4-FFF2-40B4-BE49-F238E27FC236}">
                            <a16:creationId xmlns:a16="http://schemas.microsoft.com/office/drawing/2014/main" id="{FD875BD1-301B-4208-5909-6059876315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22701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>
            <a:extLst>
              <a:ext uri="{FF2B5EF4-FFF2-40B4-BE49-F238E27FC236}">
                <a16:creationId xmlns:a16="http://schemas.microsoft.com/office/drawing/2014/main" id="{5152FFC4-F33B-8846-CE84-392497281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453039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2" name="Object 121">
                        <a:extLst>
                          <a:ext uri="{FF2B5EF4-FFF2-40B4-BE49-F238E27FC236}">
                            <a16:creationId xmlns:a16="http://schemas.microsoft.com/office/drawing/2014/main" id="{5152FFC4-F33B-8846-CE84-392497281C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3039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>
            <a:extLst>
              <a:ext uri="{FF2B5EF4-FFF2-40B4-BE49-F238E27FC236}">
                <a16:creationId xmlns:a16="http://schemas.microsoft.com/office/drawing/2014/main" id="{79980E56-9750-A0E4-8DFF-56F137A17D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453039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23" name="Object 122">
                        <a:extLst>
                          <a:ext uri="{FF2B5EF4-FFF2-40B4-BE49-F238E27FC236}">
                            <a16:creationId xmlns:a16="http://schemas.microsoft.com/office/drawing/2014/main" id="{79980E56-9750-A0E4-8DFF-56F137A17D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3039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>
            <a:extLst>
              <a:ext uri="{FF2B5EF4-FFF2-40B4-BE49-F238E27FC236}">
                <a16:creationId xmlns:a16="http://schemas.microsoft.com/office/drawing/2014/main" id="{05AA54C5-8210-435B-26B8-1411D063D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460073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24" name="Object 123">
                        <a:extLst>
                          <a:ext uri="{FF2B5EF4-FFF2-40B4-BE49-F238E27FC236}">
                            <a16:creationId xmlns:a16="http://schemas.microsoft.com/office/drawing/2014/main" id="{05AA54C5-8210-435B-26B8-1411D063D5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60073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Rectangle 124">
            <a:extLst>
              <a:ext uri="{FF2B5EF4-FFF2-40B4-BE49-F238E27FC236}">
                <a16:creationId xmlns:a16="http://schemas.microsoft.com/office/drawing/2014/main" id="{9E2DCDCC-DD47-0D34-EE05-8684741CC0B5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4185433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8EC5-8FD3-C4B1-3E3E-20512492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JavaSparkContext</a:t>
            </a:r>
            <a:r>
              <a:rPr lang="fr-FR" dirty="0"/>
              <a:t>, </a:t>
            </a:r>
            <a:r>
              <a:rPr lang="fr-FR" dirty="0" err="1"/>
              <a:t>JavaRDD</a:t>
            </a:r>
            <a:r>
              <a:rPr lang="fr-FR" dirty="0"/>
              <a:t>, </a:t>
            </a:r>
            <a:r>
              <a:rPr lang="fr-FR" dirty="0" err="1"/>
              <a:t>JavaFunction</a:t>
            </a:r>
            <a:r>
              <a:rPr lang="fr-FR" dirty="0"/>
              <a:t> ?</a:t>
            </a:r>
          </a:p>
        </p:txBody>
      </p:sp>
      <p:pic>
        <p:nvPicPr>
          <p:cNvPr id="4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C272EBF7-5F6F-441E-C978-F63D616F0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" y="132365"/>
            <a:ext cx="1445148" cy="10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4F995A-CE30-FAE6-A32D-1848E8D9C5DD}"/>
              </a:ext>
            </a:extLst>
          </p:cNvPr>
          <p:cNvSpPr txBox="1"/>
          <p:nvPr/>
        </p:nvSpPr>
        <p:spPr>
          <a:xfrm>
            <a:off x="838200" y="3114524"/>
            <a:ext cx="1089150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Because</a:t>
            </a:r>
            <a:r>
              <a:rPr lang="fr-FR" sz="2800" dirty="0"/>
              <a:t> Spark has a </a:t>
            </a:r>
            <a:r>
              <a:rPr lang="fr-FR" sz="2800" dirty="0" err="1"/>
              <a:t>cleaner</a:t>
            </a:r>
            <a:r>
              <a:rPr lang="fr-FR" sz="2800" dirty="0"/>
              <a:t> API in </a:t>
            </a:r>
          </a:p>
          <a:p>
            <a:r>
              <a:rPr lang="fr-FR" sz="2800" dirty="0"/>
              <a:t>( </a:t>
            </a:r>
            <a:r>
              <a:rPr lang="fr-FR" sz="2800" dirty="0" err="1"/>
              <a:t>less</a:t>
            </a:r>
            <a:r>
              <a:rPr lang="fr-FR" sz="2800" dirty="0"/>
              <a:t> </a:t>
            </a:r>
            <a:r>
              <a:rPr lang="fr-FR" sz="2800" dirty="0" err="1"/>
              <a:t>verbose</a:t>
            </a:r>
            <a:r>
              <a:rPr lang="fr-FR" sz="2800" dirty="0"/>
              <a:t>, </a:t>
            </a: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implicits</a:t>
            </a:r>
            <a:r>
              <a:rPr lang="fr-FR" sz="2800" dirty="0"/>
              <a:t> + </a:t>
            </a:r>
            <a:r>
              <a:rPr lang="fr-FR" sz="2800" dirty="0" err="1"/>
              <a:t>operator</a:t>
            </a:r>
            <a:r>
              <a:rPr lang="fr-FR" sz="2800" dirty="0"/>
              <a:t> </a:t>
            </a:r>
            <a:r>
              <a:rPr lang="fr-FR" sz="2800" dirty="0" err="1"/>
              <a:t>overload</a:t>
            </a:r>
            <a:r>
              <a:rPr lang="fr-FR" sz="2800" dirty="0"/>
              <a:t> ),</a:t>
            </a:r>
          </a:p>
          <a:p>
            <a:endParaRPr lang="fr-FR" sz="2800" dirty="0"/>
          </a:p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specific</a:t>
            </a:r>
            <a:r>
              <a:rPr lang="fr-FR" sz="2800" dirty="0"/>
              <a:t>            helper classes have been </a:t>
            </a:r>
            <a:r>
              <a:rPr lang="fr-FR" sz="2800" dirty="0" err="1"/>
              <a:t>added</a:t>
            </a:r>
            <a:r>
              <a:rPr lang="fr-FR" sz="2800" dirty="0"/>
              <a:t>, for Java </a:t>
            </a:r>
            <a:r>
              <a:rPr lang="fr-FR" sz="2800" dirty="0" err="1"/>
              <a:t>developpers</a:t>
            </a:r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deprecated</a:t>
            </a:r>
            <a:r>
              <a:rPr lang="fr-FR" sz="2800" dirty="0"/>
              <a:t>, ex: </a:t>
            </a:r>
            <a:r>
              <a:rPr lang="fr-FR" sz="2800" dirty="0" err="1"/>
              <a:t>SQLContext</a:t>
            </a:r>
            <a:endParaRPr lang="fr-FR" sz="2800" dirty="0"/>
          </a:p>
        </p:txBody>
      </p:sp>
      <p:pic>
        <p:nvPicPr>
          <p:cNvPr id="5" name="Picture 2" descr="Scala (langage) — Wikipédia">
            <a:extLst>
              <a:ext uri="{FF2B5EF4-FFF2-40B4-BE49-F238E27FC236}">
                <a16:creationId xmlns:a16="http://schemas.microsoft.com/office/drawing/2014/main" id="{828733EC-B5FB-9996-B9D7-194F75CDB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92" y="3056991"/>
            <a:ext cx="1349607" cy="6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EFFE3851-36F4-ABBA-7602-7DD02687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24" y="4055264"/>
            <a:ext cx="1346962" cy="101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00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D37E-725D-E2A8-2FAD-01051286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… http Api </a:t>
            </a:r>
            <a:r>
              <a:rPr lang="fr-FR" dirty="0" err="1"/>
              <a:t>wrapper</a:t>
            </a:r>
            <a:r>
              <a:rPr lang="fr-FR" dirty="0"/>
              <a:t> for </a:t>
            </a:r>
            <a:r>
              <a:rPr lang="fr-FR" dirty="0" err="1"/>
              <a:t>Yarn</a:t>
            </a:r>
            <a:r>
              <a:rPr lang="fr-FR" dirty="0"/>
              <a:t> + UI</a:t>
            </a:r>
          </a:p>
        </p:txBody>
      </p:sp>
      <p:pic>
        <p:nvPicPr>
          <p:cNvPr id="8194" name="Picture 2" descr="Oozie web console | Apache Oozie Essentials">
            <a:extLst>
              <a:ext uri="{FF2B5EF4-FFF2-40B4-BE49-F238E27FC236}">
                <a16:creationId xmlns:a16="http://schemas.microsoft.com/office/drawing/2014/main" id="{59BE79C3-1D73-4ED1-CCF6-53B8248F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964" y="1886855"/>
            <a:ext cx="7446265" cy="41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1BC4B-38FE-1ABB-ACD2-5E87C67ECD06}"/>
              </a:ext>
            </a:extLst>
          </p:cNvPr>
          <p:cNvSpPr txBox="1"/>
          <p:nvPr/>
        </p:nvSpPr>
        <p:spPr>
          <a:xfrm>
            <a:off x="275771" y="3191933"/>
            <a:ext cx="391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$ </a:t>
            </a:r>
            <a:r>
              <a:rPr lang="fr-FR" sz="2400" b="1" dirty="0" err="1"/>
              <a:t>curl</a:t>
            </a:r>
            <a:r>
              <a:rPr lang="fr-FR" sz="2400" b="1" dirty="0"/>
              <a:t>    http://&lt;knox&gt;/oozie/</a:t>
            </a:r>
          </a:p>
        </p:txBody>
      </p:sp>
      <p:pic>
        <p:nvPicPr>
          <p:cNvPr id="6" name="Picture 10" descr="Oozie">
            <a:extLst>
              <a:ext uri="{FF2B5EF4-FFF2-40B4-BE49-F238E27FC236}">
                <a16:creationId xmlns:a16="http://schemas.microsoft.com/office/drawing/2014/main" id="{58BD3164-6848-F5A7-B887-46DD324B1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" y="206588"/>
            <a:ext cx="1997193" cy="47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85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8E14-2AC9-B283-5032-38083665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&lt;</a:t>
            </a:r>
            <a:r>
              <a:rPr lang="fr-FR" dirty="0" err="1"/>
              <a:t>shell</a:t>
            </a:r>
            <a:r>
              <a:rPr lang="fr-FR" dirty="0"/>
              <a:t>&gt;  -&gt;   </a:t>
            </a:r>
            <a:r>
              <a:rPr lang="fr-FR" dirty="0" err="1"/>
              <a:t>bash</a:t>
            </a:r>
            <a:r>
              <a:rPr lang="fr-FR" dirty="0"/>
              <a:t> spark-submit.sh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FA36-5E33-315B-E9B9-8C8D59C3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27" y="2422670"/>
            <a:ext cx="4777173" cy="3755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213B1-DB82-22A9-42AC-B8C3F9FE1E7E}"/>
              </a:ext>
            </a:extLst>
          </p:cNvPr>
          <p:cNvSpPr txBox="1"/>
          <p:nvPr/>
        </p:nvSpPr>
        <p:spPr>
          <a:xfrm>
            <a:off x="401562" y="3023810"/>
            <a:ext cx="471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curl</a:t>
            </a:r>
            <a:r>
              <a:rPr lang="fr-FR" b="1" dirty="0"/>
              <a:t> </a:t>
            </a:r>
            <a:r>
              <a:rPr lang="fr-FR" dirty="0"/>
              <a:t>–X POST /</a:t>
            </a:r>
            <a:r>
              <a:rPr lang="fr-FR" dirty="0" err="1"/>
              <a:t>oozie</a:t>
            </a:r>
            <a:r>
              <a:rPr lang="fr-FR" dirty="0"/>
              <a:t>/job –d @config.properties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877DD-A02C-DC50-DEDE-3EE2C3A82BD5}"/>
              </a:ext>
            </a:extLst>
          </p:cNvPr>
          <p:cNvSpPr txBox="1"/>
          <p:nvPr/>
        </p:nvSpPr>
        <p:spPr>
          <a:xfrm>
            <a:off x="976125" y="3769254"/>
            <a:ext cx="490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config.properties</a:t>
            </a:r>
            <a:endParaRPr lang="fr-FR" b="1" dirty="0"/>
          </a:p>
          <a:p>
            <a:r>
              <a:rPr lang="fr-FR" dirty="0" err="1"/>
              <a:t>oozie.wfapplication.path</a:t>
            </a:r>
            <a:r>
              <a:rPr lang="fr-FR" dirty="0"/>
              <a:t>=hdfs://app/workflow.xml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538AA-298A-141A-3F30-273A5B254925}"/>
              </a:ext>
            </a:extLst>
          </p:cNvPr>
          <p:cNvSpPr txBox="1"/>
          <p:nvPr/>
        </p:nvSpPr>
        <p:spPr>
          <a:xfrm>
            <a:off x="6447617" y="2119364"/>
            <a:ext cx="149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workflow.xml</a:t>
            </a:r>
            <a:endParaRPr lang="fr-FR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1142836-F951-2D04-488A-26305627AC06}"/>
              </a:ext>
            </a:extLst>
          </p:cNvPr>
          <p:cNvSpPr/>
          <p:nvPr/>
        </p:nvSpPr>
        <p:spPr>
          <a:xfrm>
            <a:off x="3657600" y="3429000"/>
            <a:ext cx="149981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D8DD0AD-C18D-CFC3-3988-AF5848B911E4}"/>
              </a:ext>
            </a:extLst>
          </p:cNvPr>
          <p:cNvSpPr/>
          <p:nvPr/>
        </p:nvSpPr>
        <p:spPr>
          <a:xfrm rot="13318063">
            <a:off x="5615593" y="2522436"/>
            <a:ext cx="134150" cy="1741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B989BFD-D51C-EEEA-C61F-2082D65825A5}"/>
              </a:ext>
            </a:extLst>
          </p:cNvPr>
          <p:cNvSpPr/>
          <p:nvPr/>
        </p:nvSpPr>
        <p:spPr>
          <a:xfrm rot="17258845">
            <a:off x="6909942" y="2915734"/>
            <a:ext cx="104028" cy="452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6D44281-3417-8625-C797-24F4043613FC}"/>
              </a:ext>
            </a:extLst>
          </p:cNvPr>
          <p:cNvSpPr/>
          <p:nvPr/>
        </p:nvSpPr>
        <p:spPr>
          <a:xfrm rot="19680016">
            <a:off x="7305278" y="3349583"/>
            <a:ext cx="104028" cy="452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0" descr="Oozie">
            <a:extLst>
              <a:ext uri="{FF2B5EF4-FFF2-40B4-BE49-F238E27FC236}">
                <a16:creationId xmlns:a16="http://schemas.microsoft.com/office/drawing/2014/main" id="{33BF381A-FF95-476C-9899-0A7198D1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" y="206588"/>
            <a:ext cx="1997193" cy="47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914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4061-FDD4-D34F-378D-FE2D5945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999"/>
          </a:xfrm>
        </p:spPr>
        <p:txBody>
          <a:bodyPr/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Workflow.xml - &lt;</a:t>
            </a:r>
            <a:r>
              <a:rPr lang="fr-FR" dirty="0" err="1"/>
              <a:t>spark</a:t>
            </a:r>
            <a:r>
              <a:rPr lang="fr-FR" dirty="0"/>
              <a:t>&gt;</a:t>
            </a:r>
          </a:p>
        </p:txBody>
      </p:sp>
      <p:pic>
        <p:nvPicPr>
          <p:cNvPr id="4" name="Picture 10" descr="Oozie">
            <a:extLst>
              <a:ext uri="{FF2B5EF4-FFF2-40B4-BE49-F238E27FC236}">
                <a16:creationId xmlns:a16="http://schemas.microsoft.com/office/drawing/2014/main" id="{119E1C04-3242-1201-7679-34FE3CDF8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" y="206588"/>
            <a:ext cx="1997193" cy="47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CF382-117E-3416-D7E6-D39FFE4E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726" y="1093871"/>
            <a:ext cx="4100759" cy="5721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ACE7E-9660-02BB-F3A5-221CD4BA5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908" y="2381409"/>
            <a:ext cx="4286621" cy="261769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66E57A2-5585-20AA-2A46-7E2FC31F9294}"/>
              </a:ext>
            </a:extLst>
          </p:cNvPr>
          <p:cNvSpPr/>
          <p:nvPr/>
        </p:nvSpPr>
        <p:spPr>
          <a:xfrm rot="16200000">
            <a:off x="7150479" y="1680111"/>
            <a:ext cx="144086" cy="575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0A25AEB-F763-0969-A025-9375DC355983}"/>
              </a:ext>
            </a:extLst>
          </p:cNvPr>
          <p:cNvSpPr/>
          <p:nvPr/>
        </p:nvSpPr>
        <p:spPr>
          <a:xfrm rot="16200000">
            <a:off x="7341584" y="4711390"/>
            <a:ext cx="144086" cy="575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593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9A995A2D-B427-7BC7-3E3C-9863703E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E7550-FCF3-69C6-25B6-DDE95C592FEE}"/>
              </a:ext>
            </a:extLst>
          </p:cNvPr>
          <p:cNvSpPr txBox="1"/>
          <p:nvPr/>
        </p:nvSpPr>
        <p:spPr>
          <a:xfrm>
            <a:off x="248332" y="1771095"/>
            <a:ext cx="461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https://livy.apache.org/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B59C7-3B0A-91CC-4068-5823C2AA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387" y="78994"/>
            <a:ext cx="5825083" cy="67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765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843C-8B40-07CA-85B4-61CB6803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3"/>
            <a:ext cx="10515600" cy="1312754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Livy</a:t>
            </a:r>
            <a:r>
              <a:rPr lang="fr-FR" dirty="0"/>
              <a:t> … </a:t>
            </a:r>
            <a:r>
              <a:rPr lang="fr-FR" dirty="0" err="1"/>
              <a:t>submit</a:t>
            </a:r>
            <a:r>
              <a:rPr lang="fr-FR" dirty="0"/>
              <a:t> via http </a:t>
            </a:r>
            <a:br>
              <a:rPr lang="fr-FR" dirty="0"/>
            </a:br>
            <a:r>
              <a:rPr lang="fr-FR" dirty="0" err="1"/>
              <a:t>Statefull</a:t>
            </a:r>
            <a:r>
              <a:rPr lang="fr-FR" dirty="0"/>
              <a:t>  batch / session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952C7-7B3C-71D3-8235-5C9B21B65FAC}"/>
              </a:ext>
            </a:extLst>
          </p:cNvPr>
          <p:cNvSpPr txBox="1"/>
          <p:nvPr/>
        </p:nvSpPr>
        <p:spPr>
          <a:xfrm>
            <a:off x="257452" y="1892720"/>
            <a:ext cx="38116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POST /</a:t>
            </a:r>
            <a:r>
              <a:rPr lang="fr-FR" sz="2400" dirty="0" err="1"/>
              <a:t>batches</a:t>
            </a:r>
            <a:endParaRPr lang="fr-FR" sz="2400" dirty="0"/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endParaRPr lang="fr-FR" sz="2400" dirty="0"/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</a:t>
            </a:r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}/state</a:t>
            </a:r>
          </a:p>
          <a:p>
            <a:r>
              <a:rPr lang="fr-FR" sz="2400" dirty="0"/>
              <a:t>GET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}/log</a:t>
            </a:r>
          </a:p>
          <a:p>
            <a:r>
              <a:rPr lang="fr-FR" sz="2400" dirty="0"/>
              <a:t>DELETE /</a:t>
            </a:r>
            <a:r>
              <a:rPr lang="fr-FR" sz="2400" dirty="0" err="1"/>
              <a:t>batches</a:t>
            </a:r>
            <a:r>
              <a:rPr lang="fr-FR" sz="2400" dirty="0"/>
              <a:t>/{</a:t>
            </a:r>
            <a:r>
              <a:rPr lang="fr-FR" sz="2400" dirty="0" err="1"/>
              <a:t>batchId</a:t>
            </a:r>
            <a:r>
              <a:rPr lang="fr-FR" sz="2400" dirty="0"/>
              <a:t>}</a:t>
            </a:r>
          </a:p>
          <a:p>
            <a:endParaRPr lang="fr-F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C58BF-2C6C-D9FC-E580-D5F0521A6700}"/>
              </a:ext>
            </a:extLst>
          </p:cNvPr>
          <p:cNvSpPr txBox="1"/>
          <p:nvPr/>
        </p:nvSpPr>
        <p:spPr>
          <a:xfrm>
            <a:off x="4203577" y="1892720"/>
            <a:ext cx="503522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POST /sessions</a:t>
            </a:r>
          </a:p>
          <a:p>
            <a:r>
              <a:rPr lang="fr-FR" sz="2400" dirty="0"/>
              <a:t>GET /sessions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}/state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}/log</a:t>
            </a:r>
          </a:p>
          <a:p>
            <a:r>
              <a:rPr lang="fr-FR" sz="2400" dirty="0"/>
              <a:t>POST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completion</a:t>
            </a:r>
            <a:endParaRPr lang="fr-FR" sz="2400" dirty="0"/>
          </a:p>
          <a:p>
            <a:r>
              <a:rPr lang="fr-FR" sz="2400" dirty="0"/>
              <a:t>DELETE /sessions/{</a:t>
            </a:r>
            <a:r>
              <a:rPr lang="fr-FR" sz="2400" dirty="0" err="1"/>
              <a:t>sessionId</a:t>
            </a:r>
            <a:r>
              <a:rPr lang="fr-FR" sz="2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DF582-919E-2708-E79A-3DBCD9009D16}"/>
              </a:ext>
            </a:extLst>
          </p:cNvPr>
          <p:cNvSpPr txBox="1"/>
          <p:nvPr/>
        </p:nvSpPr>
        <p:spPr>
          <a:xfrm>
            <a:off x="4607510" y="4705165"/>
            <a:ext cx="77410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endParaRPr lang="fr-FR" sz="2400" dirty="0"/>
          </a:p>
          <a:p>
            <a:r>
              <a:rPr lang="fr-FR" sz="2400" dirty="0"/>
              <a:t>POST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r>
              <a:rPr lang="fr-FR" sz="2400" dirty="0"/>
              <a:t>/{</a:t>
            </a:r>
            <a:r>
              <a:rPr lang="fr-FR" sz="2400" dirty="0" err="1"/>
              <a:t>statementId</a:t>
            </a:r>
            <a:r>
              <a:rPr lang="fr-FR" sz="2400" dirty="0"/>
              <a:t>}/cancel</a:t>
            </a:r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endParaRPr lang="fr-FR" sz="2400" dirty="0"/>
          </a:p>
          <a:p>
            <a:r>
              <a:rPr lang="fr-FR" sz="2400" dirty="0"/>
              <a:t>GET /sessions/{</a:t>
            </a:r>
            <a:r>
              <a:rPr lang="fr-FR" sz="2400" dirty="0" err="1"/>
              <a:t>sessionId</a:t>
            </a:r>
            <a:r>
              <a:rPr lang="fr-FR" sz="2400" dirty="0"/>
              <a:t>}/</a:t>
            </a:r>
            <a:r>
              <a:rPr lang="fr-FR" sz="2400" dirty="0" err="1"/>
              <a:t>statements</a:t>
            </a:r>
            <a:r>
              <a:rPr lang="fr-FR" sz="2400" dirty="0"/>
              <a:t>/{</a:t>
            </a:r>
            <a:r>
              <a:rPr lang="fr-FR" sz="2400" dirty="0" err="1"/>
              <a:t>statementId</a:t>
            </a:r>
            <a:r>
              <a:rPr lang="fr-FR" sz="2400" dirty="0"/>
              <a:t>}</a:t>
            </a:r>
          </a:p>
          <a:p>
            <a:endParaRPr lang="fr-FR" sz="2400" dirty="0"/>
          </a:p>
        </p:txBody>
      </p:sp>
      <p:pic>
        <p:nvPicPr>
          <p:cNvPr id="6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9E8FAF25-A3C6-F16B-31AB-9571655DB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664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843C-8B40-07CA-85B4-61CB6803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Livy</a:t>
            </a:r>
            <a:r>
              <a:rPr lang="fr-FR" dirty="0"/>
              <a:t> Batch </a:t>
            </a:r>
            <a:r>
              <a:rPr lang="fr-FR" dirty="0" err="1"/>
              <a:t>Sample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5020F-3928-A6A3-CBE9-94882A255FD9}"/>
              </a:ext>
            </a:extLst>
          </p:cNvPr>
          <p:cNvSpPr txBox="1"/>
          <p:nvPr/>
        </p:nvSpPr>
        <p:spPr>
          <a:xfrm>
            <a:off x="5930284" y="2519962"/>
            <a:ext cx="59414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curl</a:t>
            </a:r>
            <a:r>
              <a:rPr lang="fr-FR" b="1" dirty="0"/>
              <a:t> –x POST http://&lt;livyhost&gt;:8998/batches  -d @req.json</a:t>
            </a:r>
          </a:p>
          <a:p>
            <a:endParaRPr lang="fr-FR" b="1" dirty="0"/>
          </a:p>
          <a:p>
            <a:r>
              <a:rPr lang="fr-FR" b="1" dirty="0" err="1"/>
              <a:t>req.json</a:t>
            </a:r>
            <a:r>
              <a:rPr lang="fr-FR" b="1" dirty="0"/>
              <a:t>:</a:t>
            </a:r>
          </a:p>
          <a:p>
            <a:r>
              <a:rPr lang="fr-FR" dirty="0"/>
              <a:t>{ </a:t>
            </a:r>
          </a:p>
          <a:p>
            <a:r>
              <a:rPr lang="fr-FR" dirty="0"/>
              <a:t>  "</a:t>
            </a:r>
            <a:r>
              <a:rPr lang="fr-FR" dirty="0" err="1"/>
              <a:t>executorMemory</a:t>
            </a:r>
            <a:r>
              <a:rPr lang="fr-FR" dirty="0"/>
              <a:t>": "20g", </a:t>
            </a:r>
          </a:p>
          <a:p>
            <a:r>
              <a:rPr lang="fr-FR" dirty="0"/>
              <a:t>   "</a:t>
            </a:r>
            <a:r>
              <a:rPr lang="fr-FR" dirty="0" err="1"/>
              <a:t>className</a:t>
            </a:r>
            <a:r>
              <a:rPr lang="fr-FR" dirty="0"/>
              <a:t>": "</a:t>
            </a:r>
            <a:r>
              <a:rPr lang="fr-FR" dirty="0" err="1"/>
              <a:t>org.apache.spark.examples.SparkPi</a:t>
            </a:r>
            <a:r>
              <a:rPr lang="fr-FR" dirty="0"/>
              <a:t>", </a:t>
            </a:r>
          </a:p>
          <a:p>
            <a:r>
              <a:rPr lang="fr-FR" dirty="0"/>
              <a:t>   "file": "/</a:t>
            </a:r>
            <a:r>
              <a:rPr lang="fr-FR" dirty="0" err="1"/>
              <a:t>path</a:t>
            </a:r>
            <a:r>
              <a:rPr lang="fr-FR" dirty="0"/>
              <a:t>/to/examples.jar",</a:t>
            </a:r>
            <a:br>
              <a:rPr lang="fr-FR" dirty="0"/>
            </a:br>
            <a:r>
              <a:rPr lang="fr-FR" dirty="0"/>
              <a:t>   "args": [1000]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885D1-4B60-9E80-4531-2762FF6EABB3}"/>
              </a:ext>
            </a:extLst>
          </p:cNvPr>
          <p:cNvSpPr txBox="1"/>
          <p:nvPr/>
        </p:nvSpPr>
        <p:spPr>
          <a:xfrm>
            <a:off x="372862" y="3200400"/>
            <a:ext cx="44202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\</a:t>
            </a:r>
          </a:p>
          <a:p>
            <a:r>
              <a:rPr lang="fr-FR" dirty="0"/>
              <a:t>  --master </a:t>
            </a:r>
            <a:r>
              <a:rPr lang="fr-FR" dirty="0" err="1"/>
              <a:t>yarn</a:t>
            </a:r>
            <a:r>
              <a:rPr lang="fr-FR" dirty="0"/>
              <a:t> --</a:t>
            </a:r>
            <a:r>
              <a:rPr lang="fr-FR" dirty="0" err="1"/>
              <a:t>deploy</a:t>
            </a:r>
            <a:r>
              <a:rPr lang="fr-FR" dirty="0"/>
              <a:t>-mode cluster \</a:t>
            </a:r>
          </a:p>
          <a:p>
            <a:r>
              <a:rPr lang="fr-FR" dirty="0"/>
              <a:t>  --</a:t>
            </a:r>
            <a:r>
              <a:rPr lang="fr-FR" dirty="0" err="1"/>
              <a:t>executor</a:t>
            </a:r>
            <a:r>
              <a:rPr lang="fr-FR" dirty="0"/>
              <a:t>-memory 20G \</a:t>
            </a:r>
          </a:p>
          <a:p>
            <a:r>
              <a:rPr lang="fr-FR" dirty="0"/>
              <a:t>  --class </a:t>
            </a:r>
            <a:r>
              <a:rPr lang="fr-FR" dirty="0" err="1"/>
              <a:t>org.apache.spark.examples.SparkPi</a:t>
            </a:r>
            <a:r>
              <a:rPr lang="fr-FR" dirty="0"/>
              <a:t> \</a:t>
            </a:r>
            <a:br>
              <a:rPr lang="fr-FR" dirty="0"/>
            </a:br>
            <a:r>
              <a:rPr lang="fr-FR" dirty="0"/>
              <a:t>  /</a:t>
            </a:r>
            <a:r>
              <a:rPr lang="fr-FR" dirty="0" err="1"/>
              <a:t>path</a:t>
            </a:r>
            <a:r>
              <a:rPr lang="fr-FR" dirty="0"/>
              <a:t>/to/examples.jar \</a:t>
            </a:r>
            <a:br>
              <a:rPr lang="fr-FR" dirty="0"/>
            </a:br>
            <a:r>
              <a:rPr lang="fr-FR" dirty="0"/>
              <a:t>  1000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783CBD7F-5704-A484-EC1D-B82E1681BBBF}"/>
              </a:ext>
            </a:extLst>
          </p:cNvPr>
          <p:cNvSpPr/>
          <p:nvPr/>
        </p:nvSpPr>
        <p:spPr>
          <a:xfrm>
            <a:off x="4770917" y="3686946"/>
            <a:ext cx="852257" cy="3906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DD7D3E49-6D04-4173-72D2-742AAA65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412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BBF1-E1AB-6770-0239-F7BEACA1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8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Livy</a:t>
            </a:r>
            <a:r>
              <a:rPr lang="fr-FR" dirty="0"/>
              <a:t> (Interactive) Session - </a:t>
            </a:r>
            <a:r>
              <a:rPr lang="fr-FR" dirty="0" err="1"/>
              <a:t>Statement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4FE96-8D61-86DD-F45A-18515E462A95}"/>
              </a:ext>
            </a:extLst>
          </p:cNvPr>
          <p:cNvSpPr txBox="1"/>
          <p:nvPr/>
        </p:nvSpPr>
        <p:spPr>
          <a:xfrm>
            <a:off x="464716" y="1202041"/>
            <a:ext cx="766357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response</a:t>
            </a:r>
            <a:r>
              <a:rPr lang="fr-FR" b="1" dirty="0"/>
              <a:t> = $(</a:t>
            </a:r>
            <a:r>
              <a:rPr lang="fr-FR" dirty="0"/>
              <a:t> </a:t>
            </a:r>
            <a:r>
              <a:rPr lang="fr-FR" b="1" dirty="0" err="1"/>
              <a:t>curl</a:t>
            </a:r>
            <a:r>
              <a:rPr lang="fr-FR" b="1" dirty="0"/>
              <a:t> –x POST http://&lt;livyhost&gt;:8998/sessions -d session1.json )</a:t>
            </a:r>
          </a:p>
          <a:p>
            <a:endParaRPr lang="fr-FR" b="1" dirty="0"/>
          </a:p>
          <a:p>
            <a:r>
              <a:rPr lang="fr-FR" b="1" dirty="0"/>
              <a:t>session1.json:</a:t>
            </a:r>
          </a:p>
          <a:p>
            <a:r>
              <a:rPr lang="fr-FR" dirty="0"/>
              <a:t>{ </a:t>
            </a:r>
          </a:p>
          <a:p>
            <a:r>
              <a:rPr lang="fr-FR" dirty="0"/>
              <a:t>   "</a:t>
            </a:r>
            <a:r>
              <a:rPr lang="fr-FR" dirty="0" err="1"/>
              <a:t>kind</a:t>
            </a:r>
            <a:r>
              <a:rPr lang="fr-FR" dirty="0"/>
              <a:t>": "</a:t>
            </a:r>
            <a:r>
              <a:rPr lang="fr-FR" dirty="0" err="1"/>
              <a:t>spark</a:t>
            </a:r>
            <a:r>
              <a:rPr lang="fr-FR" dirty="0"/>
              <a:t>", </a:t>
            </a:r>
            <a:br>
              <a:rPr lang="fr-FR" dirty="0"/>
            </a:br>
            <a:r>
              <a:rPr lang="fr-FR" dirty="0"/>
              <a:t>   "</a:t>
            </a:r>
            <a:r>
              <a:rPr lang="fr-FR" dirty="0" err="1"/>
              <a:t>executorMemory</a:t>
            </a:r>
            <a:r>
              <a:rPr lang="fr-FR" dirty="0"/>
              <a:t>": "20g", </a:t>
            </a:r>
          </a:p>
          <a:p>
            <a:r>
              <a:rPr lang="fr-FR" dirty="0"/>
              <a:t>   "files": [ "/</a:t>
            </a:r>
            <a:r>
              <a:rPr lang="fr-FR" dirty="0" err="1"/>
              <a:t>path</a:t>
            </a:r>
            <a:r>
              <a:rPr lang="fr-FR" dirty="0"/>
              <a:t>/to/examples.jar"  ]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r>
              <a:rPr lang="fr-FR" b="1" dirty="0" err="1"/>
              <a:t>response</a:t>
            </a:r>
            <a:r>
              <a:rPr lang="fr-FR" b="1" dirty="0"/>
              <a:t>:</a:t>
            </a:r>
          </a:p>
          <a:p>
            <a:r>
              <a:rPr lang="fr-FR" dirty="0"/>
              <a:t>{</a:t>
            </a:r>
          </a:p>
          <a:p>
            <a:r>
              <a:rPr lang="fr-FR" dirty="0"/>
              <a:t>  "</a:t>
            </a:r>
            <a:r>
              <a:rPr lang="en-US" dirty="0"/>
              <a:t>id</a:t>
            </a:r>
            <a:r>
              <a:rPr lang="fr-FR" dirty="0"/>
              <a:t>"  : 2  ,</a:t>
            </a:r>
            <a:endParaRPr lang="en-US" dirty="0"/>
          </a:p>
          <a:p>
            <a:r>
              <a:rPr lang="fr-FR" dirty="0"/>
              <a:t>  "</a:t>
            </a:r>
            <a:r>
              <a:rPr lang="en-US" dirty="0" err="1"/>
              <a:t>appId</a:t>
            </a:r>
            <a:r>
              <a:rPr lang="fr-FR" dirty="0"/>
              <a:t>" </a:t>
            </a:r>
            <a:r>
              <a:rPr lang="en-US" dirty="0"/>
              <a:t>: </a:t>
            </a:r>
            <a:r>
              <a:rPr lang="fr-FR" dirty="0"/>
              <a:t>" application_123_456",</a:t>
            </a:r>
            <a:endParaRPr lang="en-US" dirty="0"/>
          </a:p>
          <a:p>
            <a:r>
              <a:rPr lang="en-US" dirty="0"/>
              <a:t>  </a:t>
            </a:r>
            <a:r>
              <a:rPr lang="fr-FR" dirty="0"/>
              <a:t>"</a:t>
            </a:r>
            <a:r>
              <a:rPr lang="en-US" dirty="0"/>
              <a:t>owner</a:t>
            </a:r>
            <a:r>
              <a:rPr lang="fr-FR" dirty="0"/>
              <a:t>" : "user",</a:t>
            </a:r>
            <a:r>
              <a:rPr lang="en-US" dirty="0"/>
              <a:t> </a:t>
            </a:r>
            <a:r>
              <a:rPr lang="fr-FR" dirty="0"/>
              <a:t>"</a:t>
            </a:r>
            <a:r>
              <a:rPr lang="fr-FR" dirty="0" err="1"/>
              <a:t>kind</a:t>
            </a:r>
            <a:r>
              <a:rPr lang="fr-FR" dirty="0"/>
              <a:t>": "</a:t>
            </a:r>
            <a:r>
              <a:rPr lang="fr-FR" dirty="0" err="1"/>
              <a:t>spark</a:t>
            </a:r>
            <a:r>
              <a:rPr lang="fr-FR" dirty="0"/>
              <a:t>", </a:t>
            </a:r>
            <a:endParaRPr lang="en-US" dirty="0"/>
          </a:p>
          <a:p>
            <a:r>
              <a:rPr lang="en-US" dirty="0"/>
              <a:t>  </a:t>
            </a:r>
            <a:r>
              <a:rPr lang="fr-FR" dirty="0"/>
              <a:t>"</a:t>
            </a:r>
            <a:r>
              <a:rPr lang="en-US" dirty="0"/>
              <a:t>log</a:t>
            </a:r>
            <a:r>
              <a:rPr lang="fr-FR" dirty="0"/>
              <a:t>": [ « log line1 », « line2 » ],</a:t>
            </a:r>
            <a:endParaRPr lang="en-US" dirty="0"/>
          </a:p>
          <a:p>
            <a:r>
              <a:rPr lang="fr-FR" dirty="0"/>
              <a:t>  "</a:t>
            </a:r>
            <a:r>
              <a:rPr lang="en-US" dirty="0"/>
              <a:t>state</a:t>
            </a:r>
            <a:r>
              <a:rPr lang="fr-FR" dirty="0"/>
              <a:t>": "</a:t>
            </a:r>
            <a:r>
              <a:rPr lang="fr-FR" dirty="0" err="1"/>
              <a:t>started</a:t>
            </a:r>
            <a:r>
              <a:rPr lang="fr-FR" dirty="0"/>
              <a:t>",</a:t>
            </a:r>
            <a:endParaRPr lang="en-US" dirty="0"/>
          </a:p>
          <a:p>
            <a:r>
              <a:rPr lang="fr-FR" dirty="0"/>
              <a:t>  "</a:t>
            </a:r>
            <a:r>
              <a:rPr lang="en-US" dirty="0" err="1"/>
              <a:t>appInfo</a:t>
            </a:r>
            <a:r>
              <a:rPr lang="fr-FR" dirty="0"/>
              <a:t>": { … }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672A1-877C-2813-E12E-C4F31E7370A5}"/>
              </a:ext>
            </a:extLst>
          </p:cNvPr>
          <p:cNvSpPr txBox="1"/>
          <p:nvPr/>
        </p:nvSpPr>
        <p:spPr>
          <a:xfrm>
            <a:off x="4786703" y="3583138"/>
            <a:ext cx="74052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statResp</a:t>
            </a:r>
            <a:r>
              <a:rPr lang="fr-FR" b="1" dirty="0"/>
              <a:t> = $(</a:t>
            </a:r>
            <a:r>
              <a:rPr lang="fr-FR" dirty="0"/>
              <a:t> </a:t>
            </a:r>
            <a:r>
              <a:rPr lang="fr-FR" b="1" dirty="0" err="1"/>
              <a:t>curl</a:t>
            </a:r>
            <a:r>
              <a:rPr lang="fr-FR" b="1" dirty="0"/>
              <a:t> –x POST http://&lt;livyhost&gt;:8998/sessions/ 2 /statements</a:t>
            </a:r>
            <a:br>
              <a:rPr lang="fr-FR" b="1" dirty="0"/>
            </a:br>
            <a:r>
              <a:rPr lang="fr-FR" b="1" dirty="0"/>
              <a:t>        -d </a:t>
            </a:r>
            <a:r>
              <a:rPr lang="fr-FR" b="1" dirty="0" err="1"/>
              <a:t>statement-req.json</a:t>
            </a:r>
            <a:r>
              <a:rPr lang="fr-FR" b="1" dirty="0"/>
              <a:t> )</a:t>
            </a:r>
          </a:p>
          <a:p>
            <a:br>
              <a:rPr lang="fr-FR" b="1" dirty="0"/>
            </a:br>
            <a:r>
              <a:rPr lang="fr-FR" b="1" dirty="0" err="1"/>
              <a:t>statement-req.json</a:t>
            </a:r>
            <a:endParaRPr lang="fr-FR" b="1" dirty="0"/>
          </a:p>
          <a:p>
            <a:r>
              <a:rPr lang="fr-FR" dirty="0"/>
              <a:t>{</a:t>
            </a:r>
          </a:p>
          <a:p>
            <a:r>
              <a:rPr lang="fr-FR" dirty="0"/>
              <a:t>   "mode": "</a:t>
            </a:r>
            <a:r>
              <a:rPr lang="fr-FR" dirty="0" err="1"/>
              <a:t>raw</a:t>
            </a:r>
            <a:r>
              <a:rPr lang="fr-FR" dirty="0"/>
              <a:t>",</a:t>
            </a:r>
          </a:p>
          <a:p>
            <a:r>
              <a:rPr lang="fr-FR" dirty="0"/>
              <a:t>   "</a:t>
            </a:r>
            <a:r>
              <a:rPr lang="fr-FR" dirty="0" err="1"/>
              <a:t>raw</a:t>
            </a:r>
            <a:r>
              <a:rPr lang="fr-FR" dirty="0"/>
              <a:t>": "{</a:t>
            </a:r>
            <a:br>
              <a:rPr lang="fr-FR" dirty="0"/>
            </a:br>
            <a:r>
              <a:rPr lang="fr-FR" dirty="0"/>
              <a:t>       \"code\": \" 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spark.sql</a:t>
            </a:r>
            <a:r>
              <a:rPr lang="fr-FR" dirty="0"/>
              <a:t>(\"  SELECT * </a:t>
            </a:r>
            <a:r>
              <a:rPr lang="fr-FR" dirty="0" err="1"/>
              <a:t>from</a:t>
            </a:r>
            <a:r>
              <a:rPr lang="fr-FR" dirty="0"/>
              <a:t> table1 \") \" </a:t>
            </a:r>
            <a:br>
              <a:rPr lang="fr-FR" dirty="0"/>
            </a:br>
            <a:r>
              <a:rPr lang="fr-FR" dirty="0"/>
              <a:t>   } "</a:t>
            </a:r>
          </a:p>
          <a:p>
            <a:r>
              <a:rPr lang="fr-FR" dirty="0"/>
              <a:t>}</a:t>
            </a:r>
          </a:p>
        </p:txBody>
      </p:sp>
      <p:pic>
        <p:nvPicPr>
          <p:cNvPr id="7" name="Picture 8" descr="Apache Livy – a REST gateway for Spark – Old dog, New tricks">
            <a:extLst>
              <a:ext uri="{FF2B5EF4-FFF2-40B4-BE49-F238E27FC236}">
                <a16:creationId xmlns:a16="http://schemas.microsoft.com/office/drawing/2014/main" id="{40C47B1E-B315-2079-161F-D6BD9C56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2" y="236645"/>
            <a:ext cx="1371843" cy="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DEE1C2-5ABB-F16D-0DE8-B5E2BE3EFA59}"/>
              </a:ext>
            </a:extLst>
          </p:cNvPr>
          <p:cNvSpPr/>
          <p:nvPr/>
        </p:nvSpPr>
        <p:spPr>
          <a:xfrm>
            <a:off x="1199848" y="4262362"/>
            <a:ext cx="174171" cy="30963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39207CB-71B1-06F8-AA07-0925196C157D}"/>
              </a:ext>
            </a:extLst>
          </p:cNvPr>
          <p:cNvSpPr/>
          <p:nvPr/>
        </p:nvSpPr>
        <p:spPr>
          <a:xfrm rot="19703128">
            <a:off x="1573112" y="4010780"/>
            <a:ext cx="585409" cy="309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7C51C-C72B-BA33-9608-42F37686578B}"/>
              </a:ext>
            </a:extLst>
          </p:cNvPr>
          <p:cNvSpPr txBox="1"/>
          <p:nvPr/>
        </p:nvSpPr>
        <p:spPr>
          <a:xfrm>
            <a:off x="2227022" y="3647287"/>
            <a:ext cx="158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id=$( .. </a:t>
            </a:r>
            <a:r>
              <a:rPr lang="fr-FR" b="1" dirty="0" err="1"/>
              <a:t>jq</a:t>
            </a:r>
            <a:r>
              <a:rPr lang="fr-FR" b="1" dirty="0"/>
              <a:t> ‘.id’</a:t>
            </a:r>
            <a:r>
              <a:rPr lang="fr-FR" dirty="0"/>
              <a:t> 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E76AF-FCDA-A48A-E7F4-4A2DADDF9D82}"/>
              </a:ext>
            </a:extLst>
          </p:cNvPr>
          <p:cNvSpPr/>
          <p:nvPr/>
        </p:nvSpPr>
        <p:spPr>
          <a:xfrm>
            <a:off x="10656607" y="3599543"/>
            <a:ext cx="238784" cy="377371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B015413-8C07-55C1-8427-AA7C29A4607C}"/>
              </a:ext>
            </a:extLst>
          </p:cNvPr>
          <p:cNvSpPr/>
          <p:nvPr/>
        </p:nvSpPr>
        <p:spPr>
          <a:xfrm rot="2016392">
            <a:off x="10071227" y="3201518"/>
            <a:ext cx="585409" cy="309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AE8FB-7791-4F99-5102-BCED197E3BA7}"/>
              </a:ext>
            </a:extLst>
          </p:cNvPr>
          <p:cNvSpPr txBox="1"/>
          <p:nvPr/>
        </p:nvSpPr>
        <p:spPr>
          <a:xfrm>
            <a:off x="9428540" y="29631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${id}</a:t>
            </a:r>
          </a:p>
        </p:txBody>
      </p:sp>
    </p:spTree>
    <p:extLst>
      <p:ext uri="{BB962C8B-B14F-4D97-AF65-F5344CB8AC3E}">
        <p14:creationId xmlns:p14="http://schemas.microsoft.com/office/powerpoint/2010/main" val="4070828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Zeppelin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3AE062-31C8-69C2-3F37-68453DA1E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92"/>
            <a:ext cx="82296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formations Apache Zeppelin">
            <a:extLst>
              <a:ext uri="{FF2B5EF4-FFF2-40B4-BE49-F238E27FC236}">
                <a16:creationId xmlns:a16="http://schemas.microsoft.com/office/drawing/2014/main" id="{965D4819-966B-3CC1-C33A-D4E4B008C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75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843C-8B40-07CA-85B4-61CB6803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Zeppelin -&gt; </a:t>
            </a:r>
            <a:r>
              <a:rPr lang="fr-FR" dirty="0" err="1"/>
              <a:t>Livy</a:t>
            </a:r>
            <a:r>
              <a:rPr lang="fr-FR" dirty="0"/>
              <a:t> Interactive Session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5E1F1B-573B-B5F6-5488-F1B408CD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18" y="2139519"/>
            <a:ext cx="8063164" cy="361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formations Apache Zeppelin">
            <a:extLst>
              <a:ext uri="{FF2B5EF4-FFF2-40B4-BE49-F238E27FC236}">
                <a16:creationId xmlns:a16="http://schemas.microsoft.com/office/drawing/2014/main" id="{1695BD49-1363-67AE-318E-9847A30F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6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82A7F462-5278-15E4-40E5-ED99A555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438" y="4001647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118669AD-D041-11E6-16D7-92EBDD5B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849" y="2776353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A717A5EE-D168-BC1D-97F4-8A6B978E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82" y="1591265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9197E-A176-C63C-6C65-3780485E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4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WholeStageCodeGen</a:t>
            </a:r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EDF563-597C-46AE-D60D-3628BA73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1718048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3DB86-A537-90FD-9E56-A2ACA3D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2798960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1397197-218B-9D40-532A-799EE1F8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7" y="3873479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CDA1214-E8DD-9FD6-2C0D-B0A39FB3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7" y="3795069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8DCA365-8240-1AF8-0E17-6B45C6A51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257505"/>
              </p:ext>
            </p:extLst>
          </p:nvPr>
        </p:nvGraphicFramePr>
        <p:xfrm>
          <a:off x="45100" y="2396561"/>
          <a:ext cx="463708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636800" imgH="1169640" progId="PBrush">
                  <p:embed/>
                </p:oleObj>
              </mc:Choice>
              <mc:Fallback>
                <p:oleObj name="Bitmap Image" r:id="rId4" imgW="4636800" imgH="11696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8DCA365-8240-1AF8-0E17-6B45C6A519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00" y="2396561"/>
                        <a:ext cx="463708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AEB0C2-A7F4-54FC-E640-37E5A5E072A3}"/>
              </a:ext>
            </a:extLst>
          </p:cNvPr>
          <p:cNvSpPr txBox="1"/>
          <p:nvPr/>
        </p:nvSpPr>
        <p:spPr>
          <a:xfrm>
            <a:off x="218110" y="1117095"/>
            <a:ext cx="3357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Program</a:t>
            </a:r>
          </a:p>
          <a:p>
            <a:r>
              <a:rPr lang="fr-FR" sz="2800" dirty="0"/>
              <a:t>= </a:t>
            </a:r>
            <a:r>
              <a:rPr lang="fr-FR" sz="2800" dirty="0" err="1"/>
              <a:t>Dataset</a:t>
            </a:r>
            <a:r>
              <a:rPr lang="fr-FR" sz="2800" dirty="0"/>
              <a:t> instructions</a:t>
            </a:r>
          </a:p>
        </p:txBody>
      </p:sp>
      <p:pic>
        <p:nvPicPr>
          <p:cNvPr id="4301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6829DDD-220D-122D-910C-EFEB8E89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98" y="3768763"/>
            <a:ext cx="900342" cy="11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021393-BF88-288B-668B-8DEFDD7CB603}"/>
              </a:ext>
            </a:extLst>
          </p:cNvPr>
          <p:cNvSpPr/>
          <p:nvPr/>
        </p:nvSpPr>
        <p:spPr>
          <a:xfrm>
            <a:off x="7498363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C19D40-8B54-02A4-BD03-A0AE9471B96C}"/>
              </a:ext>
            </a:extLst>
          </p:cNvPr>
          <p:cNvSpPr/>
          <p:nvPr/>
        </p:nvSpPr>
        <p:spPr>
          <a:xfrm>
            <a:off x="7493234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88E03F-D2E5-81DD-5D6E-17FD6F0582EA}"/>
              </a:ext>
            </a:extLst>
          </p:cNvPr>
          <p:cNvSpPr/>
          <p:nvPr/>
        </p:nvSpPr>
        <p:spPr>
          <a:xfrm>
            <a:off x="7493234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16B6C6-FE04-040E-F0C0-7010394821CE}"/>
              </a:ext>
            </a:extLst>
          </p:cNvPr>
          <p:cNvSpPr/>
          <p:nvPr/>
        </p:nvSpPr>
        <p:spPr>
          <a:xfrm>
            <a:off x="7960002" y="20047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D2F2E3-6745-07D8-4034-462EBCE7CE90}"/>
              </a:ext>
            </a:extLst>
          </p:cNvPr>
          <p:cNvSpPr/>
          <p:nvPr/>
        </p:nvSpPr>
        <p:spPr>
          <a:xfrm>
            <a:off x="7965712" y="31065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7BAF7-B5BF-B81F-3754-833F75B83548}"/>
              </a:ext>
            </a:extLst>
          </p:cNvPr>
          <p:cNvSpPr/>
          <p:nvPr/>
        </p:nvSpPr>
        <p:spPr>
          <a:xfrm>
            <a:off x="8117065" y="411636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728E94-CEE3-7FB1-5108-86050577787D}"/>
              </a:ext>
            </a:extLst>
          </p:cNvPr>
          <p:cNvSpPr/>
          <p:nvPr/>
        </p:nvSpPr>
        <p:spPr>
          <a:xfrm>
            <a:off x="8438190" y="326042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84E0D-1680-4248-420D-CA8BDF69426F}"/>
              </a:ext>
            </a:extLst>
          </p:cNvPr>
          <p:cNvSpPr/>
          <p:nvPr/>
        </p:nvSpPr>
        <p:spPr>
          <a:xfrm>
            <a:off x="8423790" y="223809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52B7A-6FE5-1767-9D76-77D60D012590}"/>
              </a:ext>
            </a:extLst>
          </p:cNvPr>
          <p:cNvSpPr/>
          <p:nvPr/>
        </p:nvSpPr>
        <p:spPr>
          <a:xfrm>
            <a:off x="10330768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6267A62-1598-14FF-A215-D93B47AD2FD2}"/>
              </a:ext>
            </a:extLst>
          </p:cNvPr>
          <p:cNvSpPr/>
          <p:nvPr/>
        </p:nvSpPr>
        <p:spPr>
          <a:xfrm>
            <a:off x="10325639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98F4F4B-568D-A6A6-AAF5-AD8472531C6C}"/>
              </a:ext>
            </a:extLst>
          </p:cNvPr>
          <p:cNvSpPr/>
          <p:nvPr/>
        </p:nvSpPr>
        <p:spPr>
          <a:xfrm>
            <a:off x="10325639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EEC07-E730-EBEB-F20C-0687AAE24EEF}"/>
              </a:ext>
            </a:extLst>
          </p:cNvPr>
          <p:cNvCxnSpPr>
            <a:cxnSpLocks/>
          </p:cNvCxnSpPr>
          <p:nvPr/>
        </p:nvCxnSpPr>
        <p:spPr>
          <a:xfrm flipV="1">
            <a:off x="8330268" y="2089027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14145E0-E411-D2C1-18F3-48AA84B45DDD}"/>
              </a:ext>
            </a:extLst>
          </p:cNvPr>
          <p:cNvSpPr/>
          <p:nvPr/>
        </p:nvSpPr>
        <p:spPr>
          <a:xfrm>
            <a:off x="10673015" y="1969139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2F7274-193C-98A7-8D3D-9294FB143E75}"/>
              </a:ext>
            </a:extLst>
          </p:cNvPr>
          <p:cNvCxnSpPr>
            <a:cxnSpLocks/>
          </p:cNvCxnSpPr>
          <p:nvPr/>
        </p:nvCxnSpPr>
        <p:spPr>
          <a:xfrm>
            <a:off x="8787879" y="2396561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E720EB3-745D-A7EB-570E-DBD22A641D8E}"/>
              </a:ext>
            </a:extLst>
          </p:cNvPr>
          <p:cNvSpPr/>
          <p:nvPr/>
        </p:nvSpPr>
        <p:spPr>
          <a:xfrm>
            <a:off x="11167661" y="217970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311BC0D-0A70-C15B-A286-A7A3C0EA6DF5}"/>
              </a:ext>
            </a:extLst>
          </p:cNvPr>
          <p:cNvSpPr/>
          <p:nvPr/>
        </p:nvSpPr>
        <p:spPr>
          <a:xfrm>
            <a:off x="10609898" y="304454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0B35A18-608F-D6CF-7800-DD011736BD79}"/>
              </a:ext>
            </a:extLst>
          </p:cNvPr>
          <p:cNvSpPr/>
          <p:nvPr/>
        </p:nvSpPr>
        <p:spPr>
          <a:xfrm>
            <a:off x="11162533" y="324512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4635BBF-2374-0E13-D45B-1266F2209300}"/>
              </a:ext>
            </a:extLst>
          </p:cNvPr>
          <p:cNvSpPr/>
          <p:nvPr/>
        </p:nvSpPr>
        <p:spPr>
          <a:xfrm>
            <a:off x="10791952" y="4128595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D82CD0-2C38-003A-E426-C10D7D77736A}"/>
              </a:ext>
            </a:extLst>
          </p:cNvPr>
          <p:cNvCxnSpPr>
            <a:cxnSpLocks/>
          </p:cNvCxnSpPr>
          <p:nvPr/>
        </p:nvCxnSpPr>
        <p:spPr>
          <a:xfrm>
            <a:off x="8854127" y="345065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3A3859-4901-DDF2-E0D3-E75520CE8DA2}"/>
              </a:ext>
            </a:extLst>
          </p:cNvPr>
          <p:cNvCxnSpPr>
            <a:cxnSpLocks/>
          </p:cNvCxnSpPr>
          <p:nvPr/>
        </p:nvCxnSpPr>
        <p:spPr>
          <a:xfrm>
            <a:off x="8325141" y="315427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E57470-879F-A9E5-41F6-EF3C5C5E2219}"/>
              </a:ext>
            </a:extLst>
          </p:cNvPr>
          <p:cNvCxnSpPr>
            <a:cxnSpLocks/>
          </p:cNvCxnSpPr>
          <p:nvPr/>
        </p:nvCxnSpPr>
        <p:spPr>
          <a:xfrm>
            <a:off x="8496021" y="421665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343425BF-E255-3043-C1A2-6E6DFEC7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1823654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EAE25F2E-7266-C4F0-499D-AD91C3F1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224755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C3C2AFC5-B8E6-F90D-2E1D-2D680E55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964" y="4027487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677DBBD5-8737-2767-E50F-2588E640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62" y="2930533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8E41F05-D1EF-31D0-A274-3A3108BD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333720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7779750-1D10-407F-A7A8-37BAA8F10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4" y="1919404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290855E-21C2-2C78-8680-7D9105F8D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6" y="444113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9E6DFE9-1CBB-334A-6CF0-171B40E27FCC}"/>
              </a:ext>
            </a:extLst>
          </p:cNvPr>
          <p:cNvSpPr/>
          <p:nvPr/>
        </p:nvSpPr>
        <p:spPr>
          <a:xfrm rot="21364960">
            <a:off x="4182672" y="4069832"/>
            <a:ext cx="936824" cy="24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112B34C-C7B4-C9D0-9D5D-C3E4AEC56BFF}"/>
              </a:ext>
            </a:extLst>
          </p:cNvPr>
          <p:cNvSpPr/>
          <p:nvPr/>
        </p:nvSpPr>
        <p:spPr>
          <a:xfrm rot="19887695">
            <a:off x="4018260" y="3654668"/>
            <a:ext cx="1072886" cy="244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FDD4C0D-6E2C-7BA6-941A-DECA6564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96" y="4068986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8D3CF47-C53C-A57D-6E53-FFFF20D9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5" y="2946962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C1EFCC33-901A-1136-D6DC-4595C9C5FF8D}"/>
              </a:ext>
            </a:extLst>
          </p:cNvPr>
          <p:cNvSpPr/>
          <p:nvPr/>
        </p:nvSpPr>
        <p:spPr>
          <a:xfrm rot="19256865">
            <a:off x="3799256" y="3278704"/>
            <a:ext cx="1314183" cy="241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FA5EAE-34FE-75D2-362E-C455FDDDC67F}"/>
              </a:ext>
            </a:extLst>
          </p:cNvPr>
          <p:cNvSpPr txBox="1"/>
          <p:nvPr/>
        </p:nvSpPr>
        <p:spPr>
          <a:xfrm>
            <a:off x="144368" y="5350353"/>
            <a:ext cx="7163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fr-FR" sz="2400" b="1" dirty="0" err="1"/>
              <a:t>Generate</a:t>
            </a:r>
            <a:r>
              <a:rPr lang="fr-FR" sz="2400" b="1" dirty="0"/>
              <a:t> java code</a:t>
            </a:r>
            <a:br>
              <a:rPr lang="fr-FR" sz="2400" b="1" dirty="0"/>
            </a:br>
            <a:r>
              <a:rPr lang="fr-FR" sz="2400" b="1" dirty="0"/>
              <a:t>   (</a:t>
            </a:r>
            <a:r>
              <a:rPr lang="fr-FR" sz="2400" dirty="0"/>
              <a:t>RDD Spark </a:t>
            </a:r>
            <a:r>
              <a:rPr lang="fr-FR" sz="2400" dirty="0" err="1"/>
              <a:t>sub</a:t>
            </a:r>
            <a:r>
              <a:rPr lang="fr-FR" sz="2400" dirty="0"/>
              <a:t>-class « </a:t>
            </a:r>
            <a:r>
              <a:rPr lang="fr-FR" sz="2400" dirty="0" err="1"/>
              <a:t>WholeStageCodeGen$i</a:t>
            </a:r>
            <a:r>
              <a:rPr lang="fr-FR" sz="2400" dirty="0"/>
              <a:t> »)</a:t>
            </a:r>
          </a:p>
          <a:p>
            <a:r>
              <a:rPr lang="fr-FR" sz="2400" b="1" dirty="0"/>
              <a:t>(2) Compile </a:t>
            </a:r>
            <a:r>
              <a:rPr lang="fr-FR" sz="2400" b="1" dirty="0" err="1"/>
              <a:t>Bytecode</a:t>
            </a:r>
            <a:endParaRPr lang="fr-FR" sz="2400" b="1" dirty="0"/>
          </a:p>
        </p:txBody>
      </p:sp>
      <p:sp>
        <p:nvSpPr>
          <p:cNvPr id="48" name="Arrow: Curved Up 47">
            <a:extLst>
              <a:ext uri="{FF2B5EF4-FFF2-40B4-BE49-F238E27FC236}">
                <a16:creationId xmlns:a16="http://schemas.microsoft.com/office/drawing/2014/main" id="{42D06622-E0BF-C833-F792-F22D2C6FAA84}"/>
              </a:ext>
            </a:extLst>
          </p:cNvPr>
          <p:cNvSpPr/>
          <p:nvPr/>
        </p:nvSpPr>
        <p:spPr>
          <a:xfrm rot="3306766">
            <a:off x="1870072" y="3829206"/>
            <a:ext cx="1123339" cy="403485"/>
          </a:xfrm>
          <a:prstGeom prst="curvedUpArrow">
            <a:avLst>
              <a:gd name="adj1" fmla="val 25000"/>
              <a:gd name="adj2" fmla="val 92148"/>
              <a:gd name="adj3" fmla="val 65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6913EA-8E98-D4DE-A008-F741D2550B14}"/>
              </a:ext>
            </a:extLst>
          </p:cNvPr>
          <p:cNvSpPr txBox="1"/>
          <p:nvPr/>
        </p:nvSpPr>
        <p:spPr>
          <a:xfrm>
            <a:off x="4716046" y="4886631"/>
            <a:ext cx="335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(3) </a:t>
            </a:r>
            <a:r>
              <a:rPr lang="fr-FR" sz="2400" b="1" dirty="0" err="1"/>
              <a:t>Send</a:t>
            </a:r>
            <a:r>
              <a:rPr lang="fr-FR" sz="2400" b="1" dirty="0"/>
              <a:t> </a:t>
            </a:r>
            <a:r>
              <a:rPr lang="fr-FR" sz="2400" b="1" dirty="0" err="1"/>
              <a:t>task</a:t>
            </a:r>
            <a:r>
              <a:rPr lang="fr-FR" sz="2400" b="1" dirty="0"/>
              <a:t> + </a:t>
            </a:r>
            <a:r>
              <a:rPr lang="fr-FR" sz="2400" b="1" dirty="0" err="1"/>
              <a:t>bytecode</a:t>
            </a:r>
            <a:endParaRPr lang="fr-FR" sz="2400" b="1" dirty="0"/>
          </a:p>
          <a:p>
            <a:r>
              <a:rPr lang="fr-FR" sz="2400" b="1" dirty="0"/>
              <a:t>   to </a:t>
            </a:r>
            <a:r>
              <a:rPr lang="fr-FR" sz="2400" b="1" dirty="0" err="1"/>
              <a:t>spark-executors</a:t>
            </a:r>
            <a:endParaRPr lang="fr-FR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14A0F-F558-0107-26F6-094F602CBE2B}"/>
              </a:ext>
            </a:extLst>
          </p:cNvPr>
          <p:cNvSpPr txBox="1"/>
          <p:nvPr/>
        </p:nvSpPr>
        <p:spPr>
          <a:xfrm>
            <a:off x="8582277" y="5286794"/>
            <a:ext cx="335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(4) </a:t>
            </a:r>
            <a:r>
              <a:rPr lang="fr-FR" sz="2400" b="1" dirty="0" err="1"/>
              <a:t>Execute</a:t>
            </a:r>
            <a:r>
              <a:rPr lang="fr-FR" sz="2400" b="1" dirty="0"/>
              <a:t> </a:t>
            </a:r>
            <a:r>
              <a:rPr lang="fr-FR" sz="2400" b="1" dirty="0" err="1"/>
              <a:t>tasks</a:t>
            </a:r>
            <a:endParaRPr lang="fr-FR" sz="24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1863818-A0F0-EEEA-B7E8-12561E61F612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936588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29"/>
            <a:ext cx="10515600" cy="882187"/>
          </a:xfrm>
        </p:spPr>
        <p:txBody>
          <a:bodyPr/>
          <a:lstStyle/>
          <a:p>
            <a:pPr algn="ctr"/>
            <a:r>
              <a:rPr lang="fr-FR" dirty="0"/>
              <a:t>Config:  livy.spark.*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F6E99-4341-C898-161D-7405215F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07" y="812307"/>
            <a:ext cx="7707186" cy="6045693"/>
          </a:xfrm>
          <a:prstGeom prst="rect">
            <a:avLst/>
          </a:prstGeom>
        </p:spPr>
      </p:pic>
      <p:pic>
        <p:nvPicPr>
          <p:cNvPr id="6" name="Picture 5" descr="Les formations Apache Zeppelin">
            <a:extLst>
              <a:ext uri="{FF2B5EF4-FFF2-40B4-BE49-F238E27FC236}">
                <a16:creationId xmlns:a16="http://schemas.microsoft.com/office/drawing/2014/main" id="{2C0D499D-10C9-B7C9-D767-E3A18773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700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Link Zeppelin -&gt; </a:t>
            </a:r>
            <a:r>
              <a:rPr lang="fr-FR" dirty="0" err="1"/>
              <a:t>SparkUI</a:t>
            </a:r>
            <a:r>
              <a:rPr lang="fr-FR" dirty="0"/>
              <a:t> Application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E93B8CA-755D-715E-DEA0-A8BB3A8EB1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909509"/>
              </p:ext>
            </p:extLst>
          </p:nvPr>
        </p:nvGraphicFramePr>
        <p:xfrm>
          <a:off x="300578" y="1921785"/>
          <a:ext cx="10706424" cy="2255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12560" imgH="1604160" progId="PBrush">
                  <p:embed/>
                </p:oleObj>
              </mc:Choice>
              <mc:Fallback>
                <p:oleObj name="Bitmap Image" r:id="rId2" imgW="7612560" imgH="1604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0578" y="1921785"/>
                        <a:ext cx="10706424" cy="2255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491B05E-4566-8402-C5B9-8E3119CD9BC6}"/>
              </a:ext>
            </a:extLst>
          </p:cNvPr>
          <p:cNvSpPr/>
          <p:nvPr/>
        </p:nvSpPr>
        <p:spPr>
          <a:xfrm>
            <a:off x="155359" y="3502241"/>
            <a:ext cx="5433134" cy="43944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13CD1A-8CCA-7A4D-895F-C7FB4A8E0AB2}"/>
              </a:ext>
            </a:extLst>
          </p:cNvPr>
          <p:cNvCxnSpPr/>
          <p:nvPr/>
        </p:nvCxnSpPr>
        <p:spPr>
          <a:xfrm>
            <a:off x="3633409" y="3957937"/>
            <a:ext cx="687010" cy="760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SparkUI - The Internals of Apache Spark">
            <a:extLst>
              <a:ext uri="{FF2B5EF4-FFF2-40B4-BE49-F238E27FC236}">
                <a16:creationId xmlns:a16="http://schemas.microsoft.com/office/drawing/2014/main" id="{F5905954-2E89-DA4A-3708-31B31408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271" y="4769074"/>
            <a:ext cx="3441701" cy="197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FA36AD-03D9-8CB8-8640-ABA00A6BCDFD}"/>
              </a:ext>
            </a:extLst>
          </p:cNvPr>
          <p:cNvSpPr/>
          <p:nvPr/>
        </p:nvSpPr>
        <p:spPr>
          <a:xfrm>
            <a:off x="10397067" y="2324165"/>
            <a:ext cx="856343" cy="39000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9B71-FCAD-2B81-0896-13DF1DC9CB04}"/>
              </a:ext>
            </a:extLst>
          </p:cNvPr>
          <p:cNvSpPr txBox="1"/>
          <p:nvPr/>
        </p:nvSpPr>
        <p:spPr>
          <a:xfrm>
            <a:off x="8293422" y="3624668"/>
            <a:ext cx="199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interpreter</a:t>
            </a:r>
            <a:r>
              <a:rPr lang="fr-FR" dirty="0"/>
              <a:t> settings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25D093B-C686-957C-4F58-A55CA678C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853180"/>
              </p:ext>
            </p:extLst>
          </p:nvPr>
        </p:nvGraphicFramePr>
        <p:xfrm>
          <a:off x="8758237" y="4433590"/>
          <a:ext cx="1987172" cy="2312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194560" imgH="2552760" progId="PBrush">
                  <p:embed/>
                </p:oleObj>
              </mc:Choice>
              <mc:Fallback>
                <p:oleObj name="Bitmap Image" r:id="rId5" imgW="2194560" imgH="2552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58237" y="4433590"/>
                        <a:ext cx="1987172" cy="2312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CF42D8-9A3E-5FAB-790B-D16E17FAC0E8}"/>
              </a:ext>
            </a:extLst>
          </p:cNvPr>
          <p:cNvCxnSpPr>
            <a:cxnSpLocks/>
          </p:cNvCxnSpPr>
          <p:nvPr/>
        </p:nvCxnSpPr>
        <p:spPr>
          <a:xfrm flipH="1">
            <a:off x="9907803" y="2722516"/>
            <a:ext cx="837606" cy="24144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E520288-947A-12E4-0D78-B43F68773902}"/>
              </a:ext>
            </a:extLst>
          </p:cNvPr>
          <p:cNvSpPr/>
          <p:nvPr/>
        </p:nvSpPr>
        <p:spPr>
          <a:xfrm>
            <a:off x="9223829" y="5136993"/>
            <a:ext cx="931333" cy="28183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 descr="Les formations Apache Zeppelin">
            <a:extLst>
              <a:ext uri="{FF2B5EF4-FFF2-40B4-BE49-F238E27FC236}">
                <a16:creationId xmlns:a16="http://schemas.microsoft.com/office/drawing/2014/main" id="{449212AE-3EA5-5582-D161-5194BF8C7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" y="153093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76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Notebook</a:t>
            </a:r>
          </a:p>
        </p:txBody>
      </p:sp>
      <p:pic>
        <p:nvPicPr>
          <p:cNvPr id="3" name="Picture 6" descr="Jupyter — Wikipédia">
            <a:extLst>
              <a:ext uri="{FF2B5EF4-FFF2-40B4-BE49-F238E27FC236}">
                <a16:creationId xmlns:a16="http://schemas.microsoft.com/office/drawing/2014/main" id="{B6A7CC54-09AD-FF06-69D4-158A63BD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4" y="177160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387002E-DB59-4910-55D6-1984D7096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" y="2371253"/>
            <a:ext cx="6210039" cy="366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E8D644B2-3CF9-D90D-8319-9814BF29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25" y="1509203"/>
            <a:ext cx="6438283" cy="569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66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295B-2B94-23FF-260A-87B6DCC9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– Kernel(s) architecture</a:t>
            </a:r>
          </a:p>
        </p:txBody>
      </p:sp>
      <p:pic>
        <p:nvPicPr>
          <p:cNvPr id="4" name="Picture 6" descr="Jupyter — Wikipédia">
            <a:extLst>
              <a:ext uri="{FF2B5EF4-FFF2-40B4-BE49-F238E27FC236}">
                <a16:creationId xmlns:a16="http://schemas.microsoft.com/office/drawing/2014/main" id="{13BB96C7-5DBB-A34F-CFC9-220DE6B83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4" y="177160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Jupyter Notebooks — Security Datasets">
            <a:extLst>
              <a:ext uri="{FF2B5EF4-FFF2-40B4-BE49-F238E27FC236}">
                <a16:creationId xmlns:a16="http://schemas.microsoft.com/office/drawing/2014/main" id="{C83AC2F8-5792-EF8C-3E1A-BEA14D16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8" y="1979467"/>
            <a:ext cx="11188823" cy="45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6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15" y="41395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+ python kernel + </a:t>
            </a:r>
            <a:r>
              <a:rPr lang="fr-FR" dirty="0" err="1"/>
              <a:t>pyspark</a:t>
            </a:r>
            <a:endParaRPr lang="fr-FR" dirty="0"/>
          </a:p>
        </p:txBody>
      </p:sp>
      <p:pic>
        <p:nvPicPr>
          <p:cNvPr id="3" name="Picture 6" descr="Jupyter — Wikipédia">
            <a:extLst>
              <a:ext uri="{FF2B5EF4-FFF2-40B4-BE49-F238E27FC236}">
                <a16:creationId xmlns:a16="http://schemas.microsoft.com/office/drawing/2014/main" id="{B6A7CC54-09AD-FF06-69D4-158A63BD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4" y="177160"/>
            <a:ext cx="1091424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ntroduction to Spark-Part 2:Jupyter Notebooks - Adatis">
            <a:extLst>
              <a:ext uri="{FF2B5EF4-FFF2-40B4-BE49-F238E27FC236}">
                <a16:creationId xmlns:a16="http://schemas.microsoft.com/office/drawing/2014/main" id="{90458AAF-53F1-B77A-A551-70443CF2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536" y="2912488"/>
            <a:ext cx="5513034" cy="239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9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1904CE1-4572-C68B-AAA9-141C33C07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47950"/>
            <a:ext cx="97536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50A001A6-0810-55F9-B662-DE54A1A34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30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890C-051F-D028-CBBC-88119B98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1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« Extensions » </a:t>
            </a:r>
            <a:br>
              <a:rPr lang="fr-FR" dirty="0"/>
            </a:br>
            <a:r>
              <a:rPr lang="fr-FR" dirty="0" err="1"/>
              <a:t>backport</a:t>
            </a:r>
            <a:r>
              <a:rPr lang="fr-FR" dirty="0"/>
              <a:t> API to </a:t>
            </a:r>
            <a:r>
              <a:rPr lang="fr-FR" dirty="0" err="1"/>
              <a:t>other</a:t>
            </a:r>
            <a:r>
              <a:rPr lang="fr-FR" dirty="0"/>
              <a:t> Langages (Python, R)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77864-39D0-DE9E-AB6B-7D2DBB149632}"/>
              </a:ext>
            </a:extLst>
          </p:cNvPr>
          <p:cNvSpPr txBox="1"/>
          <p:nvPr/>
        </p:nvSpPr>
        <p:spPr>
          <a:xfrm>
            <a:off x="7856877" y="2010532"/>
            <a:ext cx="27663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 class </a:t>
            </a:r>
            <a:r>
              <a:rPr lang="fr-FR" b="1" dirty="0" err="1"/>
              <a:t>Dataset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/>
              <a:t>public Y  </a:t>
            </a:r>
            <a:r>
              <a:rPr lang="fr-FR" b="1" dirty="0"/>
              <a:t>method123</a:t>
            </a:r>
            <a:r>
              <a:rPr lang="fr-FR" dirty="0"/>
              <a:t> (X </a:t>
            </a:r>
            <a:r>
              <a:rPr lang="fr-FR" dirty="0" err="1"/>
              <a:t>x</a:t>
            </a:r>
            <a:r>
              <a:rPr lang="fr-FR" dirty="0"/>
              <a:t>) {</a:t>
            </a:r>
          </a:p>
          <a:p>
            <a:r>
              <a:rPr lang="fr-FR" dirty="0"/>
              <a:t>  … </a:t>
            </a:r>
            <a:r>
              <a:rPr lang="fr-FR" dirty="0" err="1"/>
              <a:t>internals</a:t>
            </a:r>
            <a:r>
              <a:rPr lang="fr-FR" dirty="0"/>
              <a:t> </a:t>
            </a:r>
            <a:r>
              <a:rPr lang="fr-FR" dirty="0" err="1"/>
              <a:t>sparkContext</a:t>
            </a:r>
            <a:r>
              <a:rPr lang="fr-FR" dirty="0"/>
              <a:t>…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FED8-FEA9-5C69-6FE7-CCE159FAD384}"/>
              </a:ext>
            </a:extLst>
          </p:cNvPr>
          <p:cNvSpPr txBox="1"/>
          <p:nvPr/>
        </p:nvSpPr>
        <p:spPr>
          <a:xfrm>
            <a:off x="6907530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pic>
        <p:nvPicPr>
          <p:cNvPr id="7" name="Picture 24" descr="Java (langage) — Wikipédia">
            <a:extLst>
              <a:ext uri="{FF2B5EF4-FFF2-40B4-BE49-F238E27FC236}">
                <a16:creationId xmlns:a16="http://schemas.microsoft.com/office/drawing/2014/main" id="{62DCC7DA-F4C1-EF07-002B-86F9B348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18" y="1710524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cala (langage) — Wikipédia">
            <a:extLst>
              <a:ext uri="{FF2B5EF4-FFF2-40B4-BE49-F238E27FC236}">
                <a16:creationId xmlns:a16="http://schemas.microsoft.com/office/drawing/2014/main" id="{F4E50B9F-537E-C0A3-0401-4A757D89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385" y="5290257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5BB50E44-1C80-2D5F-2CE6-886DE48F600A}"/>
              </a:ext>
            </a:extLst>
          </p:cNvPr>
          <p:cNvSpPr/>
          <p:nvPr/>
        </p:nvSpPr>
        <p:spPr>
          <a:xfrm rot="16200000">
            <a:off x="8336855" y="4470702"/>
            <a:ext cx="747850" cy="5567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F2417-95DF-BC6D-C136-8BBBA451C5E0}"/>
              </a:ext>
            </a:extLst>
          </p:cNvPr>
          <p:cNvSpPr txBox="1"/>
          <p:nvPr/>
        </p:nvSpPr>
        <p:spPr>
          <a:xfrm>
            <a:off x="9240044" y="5350636"/>
            <a:ext cx="2468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SparkContext</a:t>
            </a:r>
            <a:endParaRPr lang="fr-FR" sz="3200" b="1" dirty="0"/>
          </a:p>
        </p:txBody>
      </p:sp>
      <p:pic>
        <p:nvPicPr>
          <p:cNvPr id="12" name="Picture 30" descr="Python-Logo-PNG-Image - Indigo.amsterdam">
            <a:extLst>
              <a:ext uri="{FF2B5EF4-FFF2-40B4-BE49-F238E27FC236}">
                <a16:creationId xmlns:a16="http://schemas.microsoft.com/office/drawing/2014/main" id="{F0265EA5-A424-B907-AE3D-9BF8D1EC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02" y="2010532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52B3B-0D48-04F6-4254-B3E6C3071491}"/>
              </a:ext>
            </a:extLst>
          </p:cNvPr>
          <p:cNvSpPr txBox="1"/>
          <p:nvPr/>
        </p:nvSpPr>
        <p:spPr>
          <a:xfrm>
            <a:off x="4893679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43A1F-CF47-FB3B-DBAE-B96D81A1CF78}"/>
              </a:ext>
            </a:extLst>
          </p:cNvPr>
          <p:cNvSpPr txBox="1"/>
          <p:nvPr/>
        </p:nvSpPr>
        <p:spPr>
          <a:xfrm>
            <a:off x="570862" y="2046740"/>
            <a:ext cx="38388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</a:t>
            </a:r>
            <a:r>
              <a:rPr lang="fr-FR" b="1" dirty="0" err="1"/>
              <a:t>DataFrame</a:t>
            </a:r>
            <a:r>
              <a:rPr lang="fr-FR" b="1" dirty="0"/>
              <a:t>: </a:t>
            </a:r>
            <a:endParaRPr lang="fr-FR" dirty="0"/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def</a:t>
            </a:r>
            <a:r>
              <a:rPr lang="fr-FR" dirty="0"/>
              <a:t> </a:t>
            </a:r>
            <a:r>
              <a:rPr lang="fr-FR" b="1" dirty="0"/>
              <a:t>method123</a:t>
            </a:r>
            <a:r>
              <a:rPr lang="fr-FR" dirty="0"/>
              <a:t> (self, x) -&gt; Y</a:t>
            </a:r>
          </a:p>
          <a:p>
            <a:r>
              <a:rPr lang="fr-FR" dirty="0"/>
              <a:t>   self._</a:t>
            </a:r>
            <a:r>
              <a:rPr lang="fr-FR" dirty="0" err="1"/>
              <a:t>jdf.method</a:t>
            </a:r>
            <a:r>
              <a:rPr lang="fr-FR" dirty="0"/>
              <a:t>(x, </a:t>
            </a:r>
            <a:r>
              <a:rPr lang="fr-FR" dirty="0" err="1"/>
              <a:t>self.sparkSession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09A7839E-03FB-A16C-6998-023B8AB09EDC}"/>
              </a:ext>
            </a:extLst>
          </p:cNvPr>
          <p:cNvSpPr/>
          <p:nvPr/>
        </p:nvSpPr>
        <p:spPr>
          <a:xfrm>
            <a:off x="4804466" y="2979576"/>
            <a:ext cx="553065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51D6A9D-223E-5CF6-7584-E2856650BC42}"/>
              </a:ext>
            </a:extLst>
          </p:cNvPr>
          <p:cNvSpPr/>
          <p:nvPr/>
        </p:nvSpPr>
        <p:spPr>
          <a:xfrm flipH="1">
            <a:off x="6379937" y="2979575"/>
            <a:ext cx="454534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E801F192-7801-7A26-DF1A-DBBD38A3CA6B}"/>
              </a:ext>
            </a:extLst>
          </p:cNvPr>
          <p:cNvSpPr/>
          <p:nvPr/>
        </p:nvSpPr>
        <p:spPr>
          <a:xfrm rot="16200000">
            <a:off x="2255744" y="4290948"/>
            <a:ext cx="868254" cy="286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9B7747EF-AE0F-DF4D-5986-238873312E42}"/>
              </a:ext>
            </a:extLst>
          </p:cNvPr>
          <p:cNvSpPr/>
          <p:nvPr/>
        </p:nvSpPr>
        <p:spPr>
          <a:xfrm rot="8639132">
            <a:off x="5112270" y="4571396"/>
            <a:ext cx="1640110" cy="295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7EA9-E8A4-2F19-63E6-4E76FF846C7C}"/>
              </a:ext>
            </a:extLst>
          </p:cNvPr>
          <p:cNvSpPr txBox="1"/>
          <p:nvPr/>
        </p:nvSpPr>
        <p:spPr>
          <a:xfrm>
            <a:off x="908381" y="4878366"/>
            <a:ext cx="4291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py4j.java_gateway import </a:t>
            </a:r>
            <a:r>
              <a:rPr lang="en-US" dirty="0" err="1"/>
              <a:t>JavaObject</a:t>
            </a:r>
            <a:endParaRPr lang="en-US" dirty="0"/>
          </a:p>
          <a:p>
            <a:r>
              <a:rPr lang="en-US" dirty="0"/>
              <a:t>from subprocess import </a:t>
            </a:r>
            <a:r>
              <a:rPr lang="en-US" dirty="0" err="1"/>
              <a:t>Popen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pyspark.context</a:t>
            </a:r>
            <a:r>
              <a:rPr lang="en-US" dirty="0"/>
              <a:t> import </a:t>
            </a:r>
            <a:r>
              <a:rPr lang="en-US" dirty="0" err="1"/>
              <a:t>SparkContext</a:t>
            </a:r>
            <a:endParaRPr lang="en-US" dirty="0"/>
          </a:p>
          <a:p>
            <a:r>
              <a:rPr lang="en-US" dirty="0"/>
              <a:t>..</a:t>
            </a:r>
          </a:p>
          <a:p>
            <a:r>
              <a:rPr lang="fr-FR" dirty="0" err="1"/>
              <a:t>pid</a:t>
            </a:r>
            <a:r>
              <a:rPr lang="fr-FR" dirty="0"/>
              <a:t> = </a:t>
            </a:r>
            <a:r>
              <a:rPr lang="fr-FR" dirty="0" err="1"/>
              <a:t>Popen</a:t>
            </a:r>
            <a:r>
              <a:rPr lang="fr-FR" dirty="0"/>
              <a:t>(« </a:t>
            </a:r>
            <a:r>
              <a:rPr lang="fr-FR" dirty="0" err="1"/>
              <a:t>spark-submit</a:t>
            </a:r>
            <a:r>
              <a:rPr lang="fr-FR" dirty="0"/>
              <a:t> »  …)</a:t>
            </a:r>
          </a:p>
          <a:p>
            <a:r>
              <a:rPr lang="fr-FR" dirty="0"/>
              <a:t>Socket(..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9F1A33-43E9-DBFA-EB1B-1A538933502B}"/>
              </a:ext>
            </a:extLst>
          </p:cNvPr>
          <p:cNvSpPr txBox="1"/>
          <p:nvPr/>
        </p:nvSpPr>
        <p:spPr>
          <a:xfrm rot="19481232">
            <a:off x="5503787" y="4249450"/>
            <a:ext cx="5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py4j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2C42C-6AA0-6F10-7273-3C9B92507D17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401452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BB83-507B-A425-969A-C9BC105D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Python + </a:t>
            </a:r>
            <a:r>
              <a:rPr lang="fr-FR" dirty="0" err="1"/>
              <a:t>pyspark</a:t>
            </a:r>
            <a:r>
              <a:rPr lang="fr-FR" dirty="0"/>
              <a:t> ( GLUE package )</a:t>
            </a:r>
            <a:br>
              <a:rPr lang="fr-FR" dirty="0"/>
            </a:br>
            <a:r>
              <a:rPr lang="fr-FR" dirty="0"/>
              <a:t>… = </a:t>
            </a:r>
            <a:r>
              <a:rPr lang="fr-FR" dirty="0" err="1"/>
              <a:t>spark</a:t>
            </a:r>
            <a:r>
              <a:rPr lang="fr-FR" dirty="0"/>
              <a:t> JVM </a:t>
            </a:r>
            <a:r>
              <a:rPr lang="fr-FR" dirty="0" err="1"/>
              <a:t>proces</a:t>
            </a:r>
            <a:r>
              <a:rPr lang="fr-FR" dirty="0"/>
              <a:t> + socket</a:t>
            </a:r>
          </a:p>
        </p:txBody>
      </p:sp>
      <p:pic>
        <p:nvPicPr>
          <p:cNvPr id="19460" name="Picture 4" descr="Python (programming language) - Wikipedia">
            <a:extLst>
              <a:ext uri="{FF2B5EF4-FFF2-40B4-BE49-F238E27FC236}">
                <a16:creationId xmlns:a16="http://schemas.microsoft.com/office/drawing/2014/main" id="{9736FD5D-9D24-B507-65BC-6D57B80E4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7" y="3585148"/>
            <a:ext cx="1158631" cy="127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5A891-A7D1-CB1C-C952-B8A4CD525407}"/>
              </a:ext>
            </a:extLst>
          </p:cNvPr>
          <p:cNvSpPr txBox="1"/>
          <p:nvPr/>
        </p:nvSpPr>
        <p:spPr>
          <a:xfrm>
            <a:off x="1146417" y="3042527"/>
            <a:ext cx="161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python.exe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E5AE97-AD40-1BCA-0816-FADB0A476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588" y="3264226"/>
            <a:ext cx="5244885" cy="1685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596623-A2F3-9B11-751F-118F6AE7E9DC}"/>
              </a:ext>
            </a:extLst>
          </p:cNvPr>
          <p:cNvSpPr txBox="1"/>
          <p:nvPr/>
        </p:nvSpPr>
        <p:spPr>
          <a:xfrm>
            <a:off x="7827893" y="5291078"/>
            <a:ext cx="3007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https://www.py4j.org/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9E5CF9A2-2445-C345-17E5-429CFED8EA0E}"/>
              </a:ext>
            </a:extLst>
          </p:cNvPr>
          <p:cNvSpPr/>
          <p:nvPr/>
        </p:nvSpPr>
        <p:spPr>
          <a:xfrm rot="5400000">
            <a:off x="3726925" y="3783376"/>
            <a:ext cx="173115" cy="116263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D57A5-7164-1D64-C7AD-42FF61D810E3}"/>
              </a:ext>
            </a:extLst>
          </p:cNvPr>
          <p:cNvSpPr txBox="1"/>
          <p:nvPr/>
        </p:nvSpPr>
        <p:spPr>
          <a:xfrm>
            <a:off x="3521404" y="3889730"/>
            <a:ext cx="865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socket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035DAD-C6BC-0D57-BC06-F95AC3BE3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10" y="5188507"/>
            <a:ext cx="800169" cy="6668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B604E5-3EA2-0490-D3D6-3ED87E84D215}"/>
              </a:ext>
            </a:extLst>
          </p:cNvPr>
          <p:cNvSpPr txBox="1"/>
          <p:nvPr/>
        </p:nvSpPr>
        <p:spPr>
          <a:xfrm>
            <a:off x="3377959" y="2832500"/>
            <a:ext cx="2254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Popen</a:t>
            </a:r>
            <a:r>
              <a:rPr lang="fr-FR" sz="2000" dirty="0"/>
              <a:t>(‘java.exe’, …)</a:t>
            </a: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12C13F7F-21CC-C3DD-AFAD-E65E63880667}"/>
              </a:ext>
            </a:extLst>
          </p:cNvPr>
          <p:cNvSpPr/>
          <p:nvPr/>
        </p:nvSpPr>
        <p:spPr>
          <a:xfrm rot="10800000" flipH="1">
            <a:off x="3180847" y="3253809"/>
            <a:ext cx="1406892" cy="48313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5373F3-5537-8210-2C18-FA66988E816B}"/>
              </a:ext>
            </a:extLst>
          </p:cNvPr>
          <p:cNvSpPr txBox="1"/>
          <p:nvPr/>
        </p:nvSpPr>
        <p:spPr>
          <a:xfrm>
            <a:off x="1681443" y="5055832"/>
            <a:ext cx="209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Write python Object</a:t>
            </a:r>
          </a:p>
          <a:p>
            <a:r>
              <a:rPr lang="fr-FR" dirty="0"/>
              <a:t> to pickle format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8A64B-2CAD-BB00-124B-4524B3770953}"/>
              </a:ext>
            </a:extLst>
          </p:cNvPr>
          <p:cNvSpPr txBox="1"/>
          <p:nvPr/>
        </p:nvSpPr>
        <p:spPr>
          <a:xfrm>
            <a:off x="4265964" y="5055832"/>
            <a:ext cx="19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ym typeface="Wingdings" panose="05000000000000000000" pitchFamily="2" charset="2"/>
              </a:rPr>
              <a:t>read</a:t>
            </a:r>
            <a:r>
              <a:rPr lang="fr-FR" dirty="0">
                <a:sym typeface="Wingdings" panose="05000000000000000000" pitchFamily="2" charset="2"/>
              </a:rPr>
              <a:t> java Object 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 err="1">
                <a:sym typeface="Wingdings" panose="05000000000000000000" pitchFamily="2" charset="2"/>
              </a:rPr>
              <a:t>from</a:t>
            </a:r>
            <a:r>
              <a:rPr lang="fr-FR" dirty="0">
                <a:sym typeface="Wingdings" panose="05000000000000000000" pitchFamily="2" charset="2"/>
              </a:rPr>
              <a:t> pickle format</a:t>
            </a:r>
            <a:endParaRPr lang="fr-FR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EAC9DEB-7660-2473-6C4A-FBAA02684A4D}"/>
              </a:ext>
            </a:extLst>
          </p:cNvPr>
          <p:cNvSpPr/>
          <p:nvPr/>
        </p:nvSpPr>
        <p:spPr>
          <a:xfrm>
            <a:off x="3813482" y="5255580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649AC5D-329E-E1F6-B89B-9ADC21588646}"/>
              </a:ext>
            </a:extLst>
          </p:cNvPr>
          <p:cNvSpPr/>
          <p:nvPr/>
        </p:nvSpPr>
        <p:spPr>
          <a:xfrm flipH="1">
            <a:off x="3967768" y="5623046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CEAE3A-5D8C-5B09-8937-E52B88C6A84E}"/>
              </a:ext>
            </a:extLst>
          </p:cNvPr>
          <p:cNvSpPr txBox="1"/>
          <p:nvPr/>
        </p:nvSpPr>
        <p:spPr>
          <a:xfrm>
            <a:off x="1233996" y="2178854"/>
            <a:ext cx="110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$ </a:t>
            </a:r>
            <a:r>
              <a:rPr lang="fr-FR" b="1" dirty="0" err="1"/>
              <a:t>pyspark</a:t>
            </a:r>
            <a:endParaRPr lang="fr-F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5BC09-8784-10C9-193F-8FF44159839C}"/>
              </a:ext>
            </a:extLst>
          </p:cNvPr>
          <p:cNvSpPr txBox="1"/>
          <p:nvPr/>
        </p:nvSpPr>
        <p:spPr>
          <a:xfrm>
            <a:off x="4838762" y="2178854"/>
            <a:ext cx="28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SparkContext</a:t>
            </a:r>
            <a:r>
              <a:rPr lang="fr-FR" b="1" dirty="0"/>
              <a:t> (</a:t>
            </a:r>
            <a:r>
              <a:rPr lang="fr-FR" b="1" dirty="0" err="1"/>
              <a:t>spark</a:t>
            </a:r>
            <a:r>
              <a:rPr lang="fr-FR" b="1" dirty="0"/>
              <a:t>-driver)</a:t>
            </a:r>
          </a:p>
        </p:txBody>
      </p:sp>
      <p:pic>
        <p:nvPicPr>
          <p:cNvPr id="25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AF3554B2-333A-EE85-966B-C3B42BB4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52" y="3149781"/>
            <a:ext cx="2083535" cy="15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BF8B64A4-C06E-C2F3-653B-4E5FD753A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538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A1B6-BFAF-F52C-2D04-005DBCB3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Python UDF </a:t>
            </a:r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6" name="Picture 4" descr="Python (programming language) - Wikipedia">
            <a:extLst>
              <a:ext uri="{FF2B5EF4-FFF2-40B4-BE49-F238E27FC236}">
                <a16:creationId xmlns:a16="http://schemas.microsoft.com/office/drawing/2014/main" id="{F86AA028-BC1F-D470-B9D0-B1F615DA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215" y="3068943"/>
            <a:ext cx="1158631" cy="127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9288FC9E-4436-3996-97D0-BF37F28F6E76}"/>
              </a:ext>
            </a:extLst>
          </p:cNvPr>
          <p:cNvSpPr/>
          <p:nvPr/>
        </p:nvSpPr>
        <p:spPr>
          <a:xfrm rot="10800000" flipH="1">
            <a:off x="7602865" y="2831817"/>
            <a:ext cx="1406892" cy="48313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6FBA17EE-B48D-6D72-6DAA-FA6A5C9615C8}"/>
              </a:ext>
            </a:extLst>
          </p:cNvPr>
          <p:cNvSpPr/>
          <p:nvPr/>
        </p:nvSpPr>
        <p:spPr>
          <a:xfrm rot="5400000">
            <a:off x="8224424" y="3397042"/>
            <a:ext cx="173115" cy="116263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ECCBB-38C1-9AEC-BE44-A7768A60C666}"/>
              </a:ext>
            </a:extLst>
          </p:cNvPr>
          <p:cNvSpPr txBox="1"/>
          <p:nvPr/>
        </p:nvSpPr>
        <p:spPr>
          <a:xfrm>
            <a:off x="7873692" y="3470740"/>
            <a:ext cx="865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socket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B8AD7-7129-6B63-C0AC-38225060B9BD}"/>
              </a:ext>
            </a:extLst>
          </p:cNvPr>
          <p:cNvSpPr txBox="1"/>
          <p:nvPr/>
        </p:nvSpPr>
        <p:spPr>
          <a:xfrm>
            <a:off x="6964896" y="2358727"/>
            <a:ext cx="3210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System.exec</a:t>
            </a:r>
            <a:r>
              <a:rPr lang="fr-FR" sz="2000" dirty="0"/>
              <a:t>(‘python.exe’, …)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49F614-4B16-6954-8348-EA257E5BD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01" y="2661892"/>
            <a:ext cx="6209081" cy="303895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97EA806-3ABD-1EE1-A9D2-85DDBB546AB1}"/>
              </a:ext>
            </a:extLst>
          </p:cNvPr>
          <p:cNvSpPr/>
          <p:nvPr/>
        </p:nvSpPr>
        <p:spPr>
          <a:xfrm>
            <a:off x="8172145" y="4181368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633390-4BA7-108B-69BF-2837CCBD74B1}"/>
              </a:ext>
            </a:extLst>
          </p:cNvPr>
          <p:cNvSpPr/>
          <p:nvPr/>
        </p:nvSpPr>
        <p:spPr>
          <a:xfrm flipH="1">
            <a:off x="8346216" y="4494673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888ED-7E05-577E-4F76-AC3576AA4F93}"/>
              </a:ext>
            </a:extLst>
          </p:cNvPr>
          <p:cNvSpPr txBox="1"/>
          <p:nvPr/>
        </p:nvSpPr>
        <p:spPr>
          <a:xfrm>
            <a:off x="6043162" y="1734912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752F8-33D1-D1BA-9B98-6448F3FEE05B}"/>
              </a:ext>
            </a:extLst>
          </p:cNvPr>
          <p:cNvSpPr txBox="1"/>
          <p:nvPr/>
        </p:nvSpPr>
        <p:spPr>
          <a:xfrm>
            <a:off x="8827791" y="1739098"/>
            <a:ext cx="19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Python.exe </a:t>
            </a:r>
            <a:r>
              <a:rPr lang="fr-FR" b="1" dirty="0" err="1"/>
              <a:t>runner</a:t>
            </a:r>
            <a:endParaRPr lang="fr-FR" b="1" dirty="0"/>
          </a:p>
        </p:txBody>
      </p:sp>
      <p:pic>
        <p:nvPicPr>
          <p:cNvPr id="17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E51513FD-3FE4-EAC3-31E4-A2A4879B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973" y="2758837"/>
            <a:ext cx="2286780" cy="171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F6617F1E-F912-DBD9-AA09-B4D2F6F33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62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0C53-9466-2633-AE93-DBCB6AD5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54" y="-4767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Pyspark</a:t>
            </a:r>
            <a:r>
              <a:rPr lang="fr-FR" dirty="0"/>
              <a:t> – py4j – Spark Architecture</a:t>
            </a:r>
          </a:p>
        </p:txBody>
      </p:sp>
      <p:pic>
        <p:nvPicPr>
          <p:cNvPr id="5" name="Picture 4" descr="Python (programming language) - Wikipedia">
            <a:extLst>
              <a:ext uri="{FF2B5EF4-FFF2-40B4-BE49-F238E27FC236}">
                <a16:creationId xmlns:a16="http://schemas.microsoft.com/office/drawing/2014/main" id="{3B09FC5A-1AF1-5B40-25BF-1D0CCF16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64" y="1794928"/>
            <a:ext cx="831690" cy="91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5F93A-0164-6292-28E1-B055A9EE4409}"/>
              </a:ext>
            </a:extLst>
          </p:cNvPr>
          <p:cNvSpPr txBox="1"/>
          <p:nvPr/>
        </p:nvSpPr>
        <p:spPr>
          <a:xfrm>
            <a:off x="192079" y="5017044"/>
            <a:ext cx="4285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$ </a:t>
            </a:r>
            <a:r>
              <a:rPr lang="fr-FR" b="1" dirty="0" err="1"/>
              <a:t>pyspark</a:t>
            </a:r>
            <a:endParaRPr lang="fr-FR" b="1" dirty="0"/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pyspark.sql</a:t>
            </a:r>
            <a:r>
              <a:rPr lang="fr-FR" dirty="0"/>
              <a:t> import </a:t>
            </a:r>
            <a:r>
              <a:rPr lang="fr-FR" dirty="0" err="1"/>
              <a:t>SparkSession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SparkSession.builder.getOrCreate</a:t>
            </a:r>
            <a:r>
              <a:rPr lang="fr-FR" dirty="0"/>
              <a:t>()</a:t>
            </a:r>
          </a:p>
          <a:p>
            <a:r>
              <a:rPr lang="fr-FR" dirty="0" err="1"/>
              <a:t>df</a:t>
            </a:r>
            <a:r>
              <a:rPr lang="fr-FR" dirty="0"/>
              <a:t> = </a:t>
            </a:r>
            <a:r>
              <a:rPr lang="fr-FR" dirty="0" err="1"/>
              <a:t>spark.select</a:t>
            </a:r>
            <a:r>
              <a:rPr lang="fr-FR" dirty="0"/>
              <a:t>(« SELECT * TABLE table1 »)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ACDD3-EA94-6E4B-0701-16802C611D7F}"/>
              </a:ext>
            </a:extLst>
          </p:cNvPr>
          <p:cNvSpPr/>
          <p:nvPr/>
        </p:nvSpPr>
        <p:spPr>
          <a:xfrm>
            <a:off x="1472372" y="3181678"/>
            <a:ext cx="532660" cy="3062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70DB1-8755-2B85-AEA3-DE7F19780C55}"/>
              </a:ext>
            </a:extLst>
          </p:cNvPr>
          <p:cNvSpPr txBox="1"/>
          <p:nvPr/>
        </p:nvSpPr>
        <p:spPr>
          <a:xfrm>
            <a:off x="1380430" y="286604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26544-C836-94A6-9BBD-1AE1438533DE}"/>
              </a:ext>
            </a:extLst>
          </p:cNvPr>
          <p:cNvSpPr txBox="1"/>
          <p:nvPr/>
        </p:nvSpPr>
        <p:spPr>
          <a:xfrm>
            <a:off x="1446819" y="3786509"/>
            <a:ext cx="49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df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D04BD-5AC9-9F4F-82B6-7C85A3DDA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17" y="2753610"/>
            <a:ext cx="752218" cy="455890"/>
          </a:xfrm>
          <a:prstGeom prst="rect">
            <a:avLst/>
          </a:prstGeom>
        </p:spPr>
      </p:pic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FCAECE12-DAEE-3FD3-769F-477EF53A4C4E}"/>
              </a:ext>
            </a:extLst>
          </p:cNvPr>
          <p:cNvSpPr/>
          <p:nvPr/>
        </p:nvSpPr>
        <p:spPr>
          <a:xfrm rot="5400000">
            <a:off x="3666996" y="3293688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F57B06-AB4B-30AB-B903-DFC1EFA8B952}"/>
              </a:ext>
            </a:extLst>
          </p:cNvPr>
          <p:cNvSpPr/>
          <p:nvPr/>
        </p:nvSpPr>
        <p:spPr>
          <a:xfrm>
            <a:off x="1478515" y="4129491"/>
            <a:ext cx="532660" cy="3062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809E29-6A32-673C-87B1-D8C187975665}"/>
              </a:ext>
            </a:extLst>
          </p:cNvPr>
          <p:cNvCxnSpPr>
            <a:cxnSpLocks/>
          </p:cNvCxnSpPr>
          <p:nvPr/>
        </p:nvCxnSpPr>
        <p:spPr>
          <a:xfrm>
            <a:off x="2130323" y="3333350"/>
            <a:ext cx="962733" cy="511108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5DA75A-BF5C-9418-5D9B-B34121ABEB0D}"/>
              </a:ext>
            </a:extLst>
          </p:cNvPr>
          <p:cNvCxnSpPr>
            <a:cxnSpLocks/>
          </p:cNvCxnSpPr>
          <p:nvPr/>
        </p:nvCxnSpPr>
        <p:spPr>
          <a:xfrm flipV="1">
            <a:off x="2120842" y="3966840"/>
            <a:ext cx="1019009" cy="358581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BE8AF-DEE6-CEEA-D408-8DF92E007B50}"/>
              </a:ext>
            </a:extLst>
          </p:cNvPr>
          <p:cNvSpPr/>
          <p:nvPr/>
        </p:nvSpPr>
        <p:spPr>
          <a:xfrm>
            <a:off x="4816634" y="3087412"/>
            <a:ext cx="1054964" cy="607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1B27E7-E8CC-35B7-D7B5-434BD8C61641}"/>
              </a:ext>
            </a:extLst>
          </p:cNvPr>
          <p:cNvSpPr txBox="1"/>
          <p:nvPr/>
        </p:nvSpPr>
        <p:spPr>
          <a:xfrm>
            <a:off x="4653297" y="2716099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55B1BA-F754-A042-A782-853A6503EB14}"/>
              </a:ext>
            </a:extLst>
          </p:cNvPr>
          <p:cNvSpPr txBox="1"/>
          <p:nvPr/>
        </p:nvSpPr>
        <p:spPr>
          <a:xfrm>
            <a:off x="5463433" y="3646144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6524A9-F480-5492-35D2-D2FFE3C4FD59}"/>
              </a:ext>
            </a:extLst>
          </p:cNvPr>
          <p:cNvCxnSpPr>
            <a:cxnSpLocks/>
          </p:cNvCxnSpPr>
          <p:nvPr/>
        </p:nvCxnSpPr>
        <p:spPr>
          <a:xfrm>
            <a:off x="4565639" y="4035245"/>
            <a:ext cx="740447" cy="343911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BA58CC-ADF8-20CF-3962-5B443BCABFEA}"/>
              </a:ext>
            </a:extLst>
          </p:cNvPr>
          <p:cNvCxnSpPr>
            <a:cxnSpLocks/>
          </p:cNvCxnSpPr>
          <p:nvPr/>
        </p:nvCxnSpPr>
        <p:spPr>
          <a:xfrm flipV="1">
            <a:off x="4536970" y="3391310"/>
            <a:ext cx="191486" cy="434000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42AC44B-7820-CAC4-C76F-E05653E1FC94}"/>
              </a:ext>
            </a:extLst>
          </p:cNvPr>
          <p:cNvSpPr/>
          <p:nvPr/>
        </p:nvSpPr>
        <p:spPr>
          <a:xfrm>
            <a:off x="4277816" y="2658531"/>
            <a:ext cx="2136541" cy="214458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83BAA5-59A9-72AF-85BE-B638DE4B36CE}"/>
              </a:ext>
            </a:extLst>
          </p:cNvPr>
          <p:cNvSpPr txBox="1"/>
          <p:nvPr/>
        </p:nvSpPr>
        <p:spPr>
          <a:xfrm>
            <a:off x="3394214" y="3182937"/>
            <a:ext cx="109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Local socket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A7422942-E4CF-15C3-5476-5B4CBA31E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8" y="308543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77DA32F7-7ED9-8202-25A6-62B2212B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206358"/>
              </p:ext>
            </p:extLst>
          </p:nvPr>
        </p:nvGraphicFramePr>
        <p:xfrm>
          <a:off x="5284589" y="3927599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84589" y="3927599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E3A2D80C-B834-E068-2778-E9143EE2E334}"/>
              </a:ext>
            </a:extLst>
          </p:cNvPr>
          <p:cNvSpPr/>
          <p:nvPr/>
        </p:nvSpPr>
        <p:spPr>
          <a:xfrm>
            <a:off x="1220247" y="2658531"/>
            <a:ext cx="2123391" cy="214458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396CE276-AF8F-2397-595E-2B81113A7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396" y="161750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A9775227-4063-B745-90D6-2CAC1BCD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464" y="453723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69468306-43D9-A79B-4D93-2ED3296B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162" y="1364361"/>
            <a:ext cx="1658269" cy="12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608ABF1-C803-607A-37F5-B5A74607FEBA}"/>
              </a:ext>
            </a:extLst>
          </p:cNvPr>
          <p:cNvSpPr txBox="1"/>
          <p:nvPr/>
        </p:nvSpPr>
        <p:spPr>
          <a:xfrm>
            <a:off x="8189982" y="1207216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306EA79-C15E-C72E-4642-A644C6B4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054" y="1709240"/>
            <a:ext cx="652815" cy="356918"/>
          </a:xfrm>
          <a:prstGeom prst="rect">
            <a:avLst/>
          </a:prstGeom>
        </p:spPr>
      </p:pic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48B38CCD-7E0F-8068-4E13-AFCA911F4131}"/>
              </a:ext>
            </a:extLst>
          </p:cNvPr>
          <p:cNvSpPr/>
          <p:nvPr/>
        </p:nvSpPr>
        <p:spPr>
          <a:xfrm rot="5400000">
            <a:off x="10600105" y="1618238"/>
            <a:ext cx="202772" cy="91591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11" name="Rectangle 21510">
            <a:extLst>
              <a:ext uri="{FF2B5EF4-FFF2-40B4-BE49-F238E27FC236}">
                <a16:creationId xmlns:a16="http://schemas.microsoft.com/office/drawing/2014/main" id="{00E4BBFC-9E93-15BD-8EC3-F9113FBA1860}"/>
              </a:ext>
            </a:extLst>
          </p:cNvPr>
          <p:cNvSpPr/>
          <p:nvPr/>
        </p:nvSpPr>
        <p:spPr>
          <a:xfrm>
            <a:off x="11102125" y="1656153"/>
            <a:ext cx="915913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12" name="TextBox 21511">
            <a:extLst>
              <a:ext uri="{FF2B5EF4-FFF2-40B4-BE49-F238E27FC236}">
                <a16:creationId xmlns:a16="http://schemas.microsoft.com/office/drawing/2014/main" id="{0826F971-2945-7038-C208-26FCE31C523E}"/>
              </a:ext>
            </a:extLst>
          </p:cNvPr>
          <p:cNvSpPr txBox="1"/>
          <p:nvPr/>
        </p:nvSpPr>
        <p:spPr>
          <a:xfrm>
            <a:off x="10310156" y="1375541"/>
            <a:ext cx="109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Local socket</a:t>
            </a:r>
          </a:p>
        </p:txBody>
      </p:sp>
      <p:sp>
        <p:nvSpPr>
          <p:cNvPr id="21517" name="Rectangle 21516">
            <a:extLst>
              <a:ext uri="{FF2B5EF4-FFF2-40B4-BE49-F238E27FC236}">
                <a16:creationId xmlns:a16="http://schemas.microsoft.com/office/drawing/2014/main" id="{BB54F75E-8FFA-051A-3FBE-AA11822D0453}"/>
              </a:ext>
            </a:extLst>
          </p:cNvPr>
          <p:cNvSpPr/>
          <p:nvPr/>
        </p:nvSpPr>
        <p:spPr>
          <a:xfrm>
            <a:off x="8993024" y="1656153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18" name="Picture 21517" descr="Python (programming language) - Wikipedia">
            <a:extLst>
              <a:ext uri="{FF2B5EF4-FFF2-40B4-BE49-F238E27FC236}">
                <a16:creationId xmlns:a16="http://schemas.microsoft.com/office/drawing/2014/main" id="{CA70A023-7C82-1DF8-5F2E-7EF70823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367" y="1065244"/>
            <a:ext cx="521922" cy="5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9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C4F658DC-5645-2FE4-7981-C65B21D2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392" y="765254"/>
            <a:ext cx="1105203" cy="8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29" name="Straight Connector 21528">
            <a:extLst>
              <a:ext uri="{FF2B5EF4-FFF2-40B4-BE49-F238E27FC236}">
                <a16:creationId xmlns:a16="http://schemas.microsoft.com/office/drawing/2014/main" id="{4B72A198-548D-7A00-4B6D-E73652D17BCF}"/>
              </a:ext>
            </a:extLst>
          </p:cNvPr>
          <p:cNvCxnSpPr>
            <a:stCxn id="15" idx="3"/>
          </p:cNvCxnSpPr>
          <p:nvPr/>
        </p:nvCxnSpPr>
        <p:spPr>
          <a:xfrm flipV="1">
            <a:off x="5871598" y="2114248"/>
            <a:ext cx="3228859" cy="12770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0" name="Rectangle 21529">
            <a:extLst>
              <a:ext uri="{FF2B5EF4-FFF2-40B4-BE49-F238E27FC236}">
                <a16:creationId xmlns:a16="http://schemas.microsoft.com/office/drawing/2014/main" id="{36D95B0A-D5DB-33CB-1D8D-8FBF3129C357}"/>
              </a:ext>
            </a:extLst>
          </p:cNvPr>
          <p:cNvSpPr/>
          <p:nvPr/>
        </p:nvSpPr>
        <p:spPr>
          <a:xfrm>
            <a:off x="9107191" y="1866275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32" name="TextBox 21531">
            <a:extLst>
              <a:ext uri="{FF2B5EF4-FFF2-40B4-BE49-F238E27FC236}">
                <a16:creationId xmlns:a16="http://schemas.microsoft.com/office/drawing/2014/main" id="{71E54F01-5EAD-BB7F-AFEA-786E1B8AEB22}"/>
              </a:ext>
            </a:extLst>
          </p:cNvPr>
          <p:cNvSpPr txBox="1"/>
          <p:nvPr/>
        </p:nvSpPr>
        <p:spPr>
          <a:xfrm>
            <a:off x="9317176" y="2224552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Partition1</a:t>
            </a:r>
          </a:p>
        </p:txBody>
      </p:sp>
      <p:graphicFrame>
        <p:nvGraphicFramePr>
          <p:cNvPr id="21533" name="Object 21532">
            <a:extLst>
              <a:ext uri="{FF2B5EF4-FFF2-40B4-BE49-F238E27FC236}">
                <a16:creationId xmlns:a16="http://schemas.microsoft.com/office/drawing/2014/main" id="{2B14D8E4-9AA8-E43F-F095-86CD663AC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700470"/>
              </p:ext>
            </p:extLst>
          </p:nvPr>
        </p:nvGraphicFramePr>
        <p:xfrm>
          <a:off x="9138332" y="2506007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77DA32F7-7ED9-8202-25A6-62B2212B1D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38332" y="2506007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4" name="Object 21533">
            <a:extLst>
              <a:ext uri="{FF2B5EF4-FFF2-40B4-BE49-F238E27FC236}">
                <a16:creationId xmlns:a16="http://schemas.microsoft.com/office/drawing/2014/main" id="{131F5039-379D-8DDD-3E54-2578D8DD2B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444305"/>
              </p:ext>
            </p:extLst>
          </p:nvPr>
        </p:nvGraphicFramePr>
        <p:xfrm>
          <a:off x="9368671" y="2633950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F7E36EAF-5158-1AA7-A9EC-FCC733F00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2633950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5" name="Object 21534">
            <a:extLst>
              <a:ext uri="{FF2B5EF4-FFF2-40B4-BE49-F238E27FC236}">
                <a16:creationId xmlns:a16="http://schemas.microsoft.com/office/drawing/2014/main" id="{D0599AAB-5212-EF01-DC83-27D396471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643522"/>
              </p:ext>
            </p:extLst>
          </p:nvPr>
        </p:nvGraphicFramePr>
        <p:xfrm>
          <a:off x="9368671" y="2853109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508920" imgH="1310760" progId="PBrush">
                  <p:embed/>
                </p:oleObj>
              </mc:Choice>
              <mc:Fallback>
                <p:oleObj name="Bitmap Image" r:id="rId10" imgW="3508920" imgH="131076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3D6D1CA-DF4E-50F7-39A5-AB3261290B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2853109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6" name="Object 21535">
            <a:extLst>
              <a:ext uri="{FF2B5EF4-FFF2-40B4-BE49-F238E27FC236}">
                <a16:creationId xmlns:a16="http://schemas.microsoft.com/office/drawing/2014/main" id="{BE1FE23A-6D18-C8DA-46BF-65A048BFF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588044"/>
              </p:ext>
            </p:extLst>
          </p:nvPr>
        </p:nvGraphicFramePr>
        <p:xfrm>
          <a:off x="9375705" y="3072268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3508920" imgH="1310760" progId="PBrush">
                  <p:embed/>
                </p:oleObj>
              </mc:Choice>
              <mc:Fallback>
                <p:oleObj name="Bitmap Image" r:id="rId11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95E2B5EF-84C3-D196-AA5B-018FC8599F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75705" y="3072268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7" name="Object 21536">
            <a:extLst>
              <a:ext uri="{FF2B5EF4-FFF2-40B4-BE49-F238E27FC236}">
                <a16:creationId xmlns:a16="http://schemas.microsoft.com/office/drawing/2014/main" id="{E825DBC5-DC48-984C-E011-77F8E519B4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311136"/>
              </p:ext>
            </p:extLst>
          </p:nvPr>
        </p:nvGraphicFramePr>
        <p:xfrm>
          <a:off x="11274054" y="2644028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21534" name="Object 21533">
                        <a:extLst>
                          <a:ext uri="{FF2B5EF4-FFF2-40B4-BE49-F238E27FC236}">
                            <a16:creationId xmlns:a16="http://schemas.microsoft.com/office/drawing/2014/main" id="{131F5039-379D-8DDD-3E54-2578D8DD2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274054" y="2644028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8" name="Arrow: Right 21537">
            <a:extLst>
              <a:ext uri="{FF2B5EF4-FFF2-40B4-BE49-F238E27FC236}">
                <a16:creationId xmlns:a16="http://schemas.microsoft.com/office/drawing/2014/main" id="{8051FFCB-EC95-3AA8-0BFE-84F27B2EF01C}"/>
              </a:ext>
            </a:extLst>
          </p:cNvPr>
          <p:cNvSpPr/>
          <p:nvPr/>
        </p:nvSpPr>
        <p:spPr>
          <a:xfrm>
            <a:off x="10433838" y="2635807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39" name="Arrow: Right 21538">
            <a:extLst>
              <a:ext uri="{FF2B5EF4-FFF2-40B4-BE49-F238E27FC236}">
                <a16:creationId xmlns:a16="http://schemas.microsoft.com/office/drawing/2014/main" id="{768D3A29-9105-E9EE-E80C-E8DBBADE6EDB}"/>
              </a:ext>
            </a:extLst>
          </p:cNvPr>
          <p:cNvSpPr/>
          <p:nvPr/>
        </p:nvSpPr>
        <p:spPr>
          <a:xfrm flipH="1">
            <a:off x="10607909" y="2949112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40" name="TextBox 21539">
            <a:extLst>
              <a:ext uri="{FF2B5EF4-FFF2-40B4-BE49-F238E27FC236}">
                <a16:creationId xmlns:a16="http://schemas.microsoft.com/office/drawing/2014/main" id="{CAAF9372-DDC6-D997-EB71-5EF13EC7669B}"/>
              </a:ext>
            </a:extLst>
          </p:cNvPr>
          <p:cNvSpPr txBox="1"/>
          <p:nvPr/>
        </p:nvSpPr>
        <p:spPr>
          <a:xfrm>
            <a:off x="5151264" y="2223401"/>
            <a:ext cx="13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</a:t>
            </a:r>
            <a:r>
              <a:rPr lang="fr-FR" b="1" dirty="0"/>
              <a:t>-driver</a:t>
            </a:r>
          </a:p>
        </p:txBody>
      </p:sp>
      <p:sp>
        <p:nvSpPr>
          <p:cNvPr id="21541" name="TextBox 21540">
            <a:extLst>
              <a:ext uri="{FF2B5EF4-FFF2-40B4-BE49-F238E27FC236}">
                <a16:creationId xmlns:a16="http://schemas.microsoft.com/office/drawing/2014/main" id="{91111237-92D8-7C95-55AA-D9F50D75CCC3}"/>
              </a:ext>
            </a:extLst>
          </p:cNvPr>
          <p:cNvSpPr txBox="1"/>
          <p:nvPr/>
        </p:nvSpPr>
        <p:spPr>
          <a:xfrm>
            <a:off x="2148335" y="2209921"/>
            <a:ext cx="9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pyspark</a:t>
            </a:r>
            <a:endParaRPr lang="fr-FR" b="1" dirty="0"/>
          </a:p>
        </p:txBody>
      </p:sp>
      <p:sp>
        <p:nvSpPr>
          <p:cNvPr id="21542" name="TextBox 21541">
            <a:extLst>
              <a:ext uri="{FF2B5EF4-FFF2-40B4-BE49-F238E27FC236}">
                <a16:creationId xmlns:a16="http://schemas.microsoft.com/office/drawing/2014/main" id="{719EE509-4873-6340-406F-550518E56698}"/>
              </a:ext>
            </a:extLst>
          </p:cNvPr>
          <p:cNvSpPr txBox="1"/>
          <p:nvPr/>
        </p:nvSpPr>
        <p:spPr>
          <a:xfrm>
            <a:off x="8189982" y="3885331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pic>
        <p:nvPicPr>
          <p:cNvPr id="21543" name="Picture 21542">
            <a:extLst>
              <a:ext uri="{FF2B5EF4-FFF2-40B4-BE49-F238E27FC236}">
                <a16:creationId xmlns:a16="http://schemas.microsoft.com/office/drawing/2014/main" id="{7149E584-F22F-C828-10C7-9708B89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054" y="4387355"/>
            <a:ext cx="652815" cy="356918"/>
          </a:xfrm>
          <a:prstGeom prst="rect">
            <a:avLst/>
          </a:prstGeom>
        </p:spPr>
      </p:pic>
      <p:sp>
        <p:nvSpPr>
          <p:cNvPr id="21544" name="Flowchart: Magnetic Disk 21543">
            <a:extLst>
              <a:ext uri="{FF2B5EF4-FFF2-40B4-BE49-F238E27FC236}">
                <a16:creationId xmlns:a16="http://schemas.microsoft.com/office/drawing/2014/main" id="{07A3F6D3-C864-B79D-9F7C-6C7AC60C851A}"/>
              </a:ext>
            </a:extLst>
          </p:cNvPr>
          <p:cNvSpPr/>
          <p:nvPr/>
        </p:nvSpPr>
        <p:spPr>
          <a:xfrm rot="5400000">
            <a:off x="10600105" y="4296353"/>
            <a:ext cx="202772" cy="91591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45" name="Rectangle 21544">
            <a:extLst>
              <a:ext uri="{FF2B5EF4-FFF2-40B4-BE49-F238E27FC236}">
                <a16:creationId xmlns:a16="http://schemas.microsoft.com/office/drawing/2014/main" id="{D6542B50-5429-77CF-2AF6-A60CDBEFC3CB}"/>
              </a:ext>
            </a:extLst>
          </p:cNvPr>
          <p:cNvSpPr/>
          <p:nvPr/>
        </p:nvSpPr>
        <p:spPr>
          <a:xfrm>
            <a:off x="11102125" y="4334268"/>
            <a:ext cx="915913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46" name="TextBox 21545">
            <a:extLst>
              <a:ext uri="{FF2B5EF4-FFF2-40B4-BE49-F238E27FC236}">
                <a16:creationId xmlns:a16="http://schemas.microsoft.com/office/drawing/2014/main" id="{480DEB26-AEA0-C686-6AE3-51F4AB6767AC}"/>
              </a:ext>
            </a:extLst>
          </p:cNvPr>
          <p:cNvSpPr txBox="1"/>
          <p:nvPr/>
        </p:nvSpPr>
        <p:spPr>
          <a:xfrm>
            <a:off x="10310156" y="4053656"/>
            <a:ext cx="109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Local socket</a:t>
            </a:r>
          </a:p>
        </p:txBody>
      </p:sp>
      <p:sp>
        <p:nvSpPr>
          <p:cNvPr id="21547" name="Rectangle 21546">
            <a:extLst>
              <a:ext uri="{FF2B5EF4-FFF2-40B4-BE49-F238E27FC236}">
                <a16:creationId xmlns:a16="http://schemas.microsoft.com/office/drawing/2014/main" id="{FE9B1898-9E6A-789E-27EA-CB968445ED38}"/>
              </a:ext>
            </a:extLst>
          </p:cNvPr>
          <p:cNvSpPr/>
          <p:nvPr/>
        </p:nvSpPr>
        <p:spPr>
          <a:xfrm>
            <a:off x="8993024" y="4334268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48" name="Picture 21547" descr="Python (programming language) - Wikipedia">
            <a:extLst>
              <a:ext uri="{FF2B5EF4-FFF2-40B4-BE49-F238E27FC236}">
                <a16:creationId xmlns:a16="http://schemas.microsoft.com/office/drawing/2014/main" id="{2B6B3E01-36A9-DC9B-E229-398121A8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367" y="3743359"/>
            <a:ext cx="521922" cy="5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49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77549CE3-3DDD-1FAF-E078-4B8C399E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392" y="3443369"/>
            <a:ext cx="1105203" cy="8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50" name="Rectangle 21549">
            <a:extLst>
              <a:ext uri="{FF2B5EF4-FFF2-40B4-BE49-F238E27FC236}">
                <a16:creationId xmlns:a16="http://schemas.microsoft.com/office/drawing/2014/main" id="{FAD02399-399A-44AD-89D4-0E0C206C18CD}"/>
              </a:ext>
            </a:extLst>
          </p:cNvPr>
          <p:cNvSpPr/>
          <p:nvPr/>
        </p:nvSpPr>
        <p:spPr>
          <a:xfrm>
            <a:off x="9107191" y="4544390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51" name="TextBox 21550">
            <a:extLst>
              <a:ext uri="{FF2B5EF4-FFF2-40B4-BE49-F238E27FC236}">
                <a16:creationId xmlns:a16="http://schemas.microsoft.com/office/drawing/2014/main" id="{9FDB191F-D35E-4305-9CEF-8BEB142BEF1E}"/>
              </a:ext>
            </a:extLst>
          </p:cNvPr>
          <p:cNvSpPr txBox="1"/>
          <p:nvPr/>
        </p:nvSpPr>
        <p:spPr>
          <a:xfrm>
            <a:off x="9317176" y="4902667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Partition2</a:t>
            </a:r>
          </a:p>
        </p:txBody>
      </p:sp>
      <p:graphicFrame>
        <p:nvGraphicFramePr>
          <p:cNvPr id="21552" name="Object 21551">
            <a:extLst>
              <a:ext uri="{FF2B5EF4-FFF2-40B4-BE49-F238E27FC236}">
                <a16:creationId xmlns:a16="http://schemas.microsoft.com/office/drawing/2014/main" id="{BC357C16-70AF-9F34-738A-98EBA684C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041758"/>
              </p:ext>
            </p:extLst>
          </p:nvPr>
        </p:nvGraphicFramePr>
        <p:xfrm>
          <a:off x="9138332" y="5184122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21533" name="Object 21532">
                        <a:extLst>
                          <a:ext uri="{FF2B5EF4-FFF2-40B4-BE49-F238E27FC236}">
                            <a16:creationId xmlns:a16="http://schemas.microsoft.com/office/drawing/2014/main" id="{2B14D8E4-9AA8-E43F-F095-86CD663AC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38332" y="5184122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3" name="Object 21552">
            <a:extLst>
              <a:ext uri="{FF2B5EF4-FFF2-40B4-BE49-F238E27FC236}">
                <a16:creationId xmlns:a16="http://schemas.microsoft.com/office/drawing/2014/main" id="{56EDD19F-23F1-1CBB-14B0-0FC59E171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497419"/>
              </p:ext>
            </p:extLst>
          </p:nvPr>
        </p:nvGraphicFramePr>
        <p:xfrm>
          <a:off x="9368671" y="5312065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21534" name="Object 21533">
                        <a:extLst>
                          <a:ext uri="{FF2B5EF4-FFF2-40B4-BE49-F238E27FC236}">
                            <a16:creationId xmlns:a16="http://schemas.microsoft.com/office/drawing/2014/main" id="{131F5039-379D-8DDD-3E54-2578D8DD2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5312065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4" name="Object 21553">
            <a:extLst>
              <a:ext uri="{FF2B5EF4-FFF2-40B4-BE49-F238E27FC236}">
                <a16:creationId xmlns:a16="http://schemas.microsoft.com/office/drawing/2014/main" id="{4845E806-7059-637E-9D6D-6CDC10F511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09326"/>
              </p:ext>
            </p:extLst>
          </p:nvPr>
        </p:nvGraphicFramePr>
        <p:xfrm>
          <a:off x="9368671" y="5531224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508920" imgH="1310760" progId="PBrush">
                  <p:embed/>
                </p:oleObj>
              </mc:Choice>
              <mc:Fallback>
                <p:oleObj name="Bitmap Image" r:id="rId10" imgW="3508920" imgH="1310760" progId="PBrush">
                  <p:embed/>
                  <p:pic>
                    <p:nvPicPr>
                      <p:cNvPr id="21535" name="Object 21534">
                        <a:extLst>
                          <a:ext uri="{FF2B5EF4-FFF2-40B4-BE49-F238E27FC236}">
                            <a16:creationId xmlns:a16="http://schemas.microsoft.com/office/drawing/2014/main" id="{D0599AAB-5212-EF01-DC83-27D396471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68671" y="5531224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6" name="Object 21555">
            <a:extLst>
              <a:ext uri="{FF2B5EF4-FFF2-40B4-BE49-F238E27FC236}">
                <a16:creationId xmlns:a16="http://schemas.microsoft.com/office/drawing/2014/main" id="{8A83C284-6EA7-26D7-5507-08B38E874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514935"/>
              </p:ext>
            </p:extLst>
          </p:nvPr>
        </p:nvGraphicFramePr>
        <p:xfrm>
          <a:off x="11274054" y="5322143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21537" name="Object 21536">
                        <a:extLst>
                          <a:ext uri="{FF2B5EF4-FFF2-40B4-BE49-F238E27FC236}">
                            <a16:creationId xmlns:a16="http://schemas.microsoft.com/office/drawing/2014/main" id="{E825DBC5-DC48-984C-E011-77F8E519B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274054" y="5322143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57" name="Arrow: Right 21556">
            <a:extLst>
              <a:ext uri="{FF2B5EF4-FFF2-40B4-BE49-F238E27FC236}">
                <a16:creationId xmlns:a16="http://schemas.microsoft.com/office/drawing/2014/main" id="{97EC238E-E3D1-125B-744E-3EE9C5B06B0C}"/>
              </a:ext>
            </a:extLst>
          </p:cNvPr>
          <p:cNvSpPr/>
          <p:nvPr/>
        </p:nvSpPr>
        <p:spPr>
          <a:xfrm>
            <a:off x="10433838" y="5313922"/>
            <a:ext cx="390095" cy="26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58" name="Arrow: Right 21557">
            <a:extLst>
              <a:ext uri="{FF2B5EF4-FFF2-40B4-BE49-F238E27FC236}">
                <a16:creationId xmlns:a16="http://schemas.microsoft.com/office/drawing/2014/main" id="{BE7D469C-9CCA-D838-F224-F9D8B4286B6D}"/>
              </a:ext>
            </a:extLst>
          </p:cNvPr>
          <p:cNvSpPr/>
          <p:nvPr/>
        </p:nvSpPr>
        <p:spPr>
          <a:xfrm flipH="1">
            <a:off x="10607909" y="5627227"/>
            <a:ext cx="353627" cy="29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559" name="Straight Connector 21558">
            <a:extLst>
              <a:ext uri="{FF2B5EF4-FFF2-40B4-BE49-F238E27FC236}">
                <a16:creationId xmlns:a16="http://schemas.microsoft.com/office/drawing/2014/main" id="{947D8ACF-AD2C-78E2-5D3F-AD8E94BF1762}"/>
              </a:ext>
            </a:extLst>
          </p:cNvPr>
          <p:cNvCxnSpPr>
            <a:cxnSpLocks/>
            <a:endCxn id="21550" idx="1"/>
          </p:cNvCxnSpPr>
          <p:nvPr/>
        </p:nvCxnSpPr>
        <p:spPr>
          <a:xfrm>
            <a:off x="5871598" y="3500463"/>
            <a:ext cx="3235593" cy="12710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62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1315FFF8-66FC-3669-4B3D-1926A9E3B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41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2AD-6851-369B-4B94-38E2BCC2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Cluster Manager Extensions: </a:t>
            </a:r>
            <a:br>
              <a:rPr lang="fr-FR" dirty="0"/>
            </a:br>
            <a:r>
              <a:rPr lang="fr-FR" dirty="0" err="1"/>
              <a:t>TaskScheduler</a:t>
            </a:r>
            <a:r>
              <a:rPr lang="fr-FR" dirty="0"/>
              <a:t> API</a:t>
            </a:r>
          </a:p>
        </p:txBody>
      </p:sp>
      <p:pic>
        <p:nvPicPr>
          <p:cNvPr id="3" name="Picture 42" descr="William Ardila, Author at Nub8 » Page 3 of 10">
            <a:extLst>
              <a:ext uri="{FF2B5EF4-FFF2-40B4-BE49-F238E27FC236}">
                <a16:creationId xmlns:a16="http://schemas.microsoft.com/office/drawing/2014/main" id="{D7F98415-6BAA-93F0-1AE3-62016B53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963" y="3767918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6054D9D4-33FF-B458-2827-356C944568D3}"/>
              </a:ext>
            </a:extLst>
          </p:cNvPr>
          <p:cNvSpPr/>
          <p:nvPr/>
        </p:nvSpPr>
        <p:spPr>
          <a:xfrm rot="5400000">
            <a:off x="2331583" y="3639393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74E459CE-E095-07C5-5DB8-32645138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807" y="5258739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CE610DA1-E1D6-968F-B71C-73BDDF99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807" y="256806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Apache Mesos - Wikipedia">
            <a:extLst>
              <a:ext uri="{FF2B5EF4-FFF2-40B4-BE49-F238E27FC236}">
                <a16:creationId xmlns:a16="http://schemas.microsoft.com/office/drawing/2014/main" id="{CECE2121-254A-49CD-0ED4-DCE9E686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513" y="1751330"/>
            <a:ext cx="1832248" cy="6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8EEBE863-ECE0-156B-210F-DB2BCDFDFB18}"/>
              </a:ext>
            </a:extLst>
          </p:cNvPr>
          <p:cNvSpPr/>
          <p:nvPr/>
        </p:nvSpPr>
        <p:spPr>
          <a:xfrm rot="18728148">
            <a:off x="8519446" y="4898880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A40581B2-C664-2198-6456-53A2CAE546DB}"/>
              </a:ext>
            </a:extLst>
          </p:cNvPr>
          <p:cNvSpPr/>
          <p:nvPr/>
        </p:nvSpPr>
        <p:spPr>
          <a:xfrm rot="16200000">
            <a:off x="8782735" y="3639269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DDF52033-077D-974F-074B-1C8A5F522ABC}"/>
              </a:ext>
            </a:extLst>
          </p:cNvPr>
          <p:cNvSpPr/>
          <p:nvPr/>
        </p:nvSpPr>
        <p:spPr>
          <a:xfrm rot="13801363">
            <a:off x="8535855" y="2225852"/>
            <a:ext cx="369689" cy="11220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54A73F1B-45AA-3B02-AEF2-3A972FF3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6" y="348164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F1BD81B-53A3-CD8E-4E0B-178504A83A06}"/>
              </a:ext>
            </a:extLst>
          </p:cNvPr>
          <p:cNvSpPr/>
          <p:nvPr/>
        </p:nvSpPr>
        <p:spPr>
          <a:xfrm>
            <a:off x="3293792" y="2865083"/>
            <a:ext cx="4559723" cy="28277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FA23BF-5CB1-D99A-077E-C43A83205287}"/>
              </a:ext>
            </a:extLst>
          </p:cNvPr>
          <p:cNvSpPr txBox="1"/>
          <p:nvPr/>
        </p:nvSpPr>
        <p:spPr>
          <a:xfrm>
            <a:off x="3293792" y="2992160"/>
            <a:ext cx="46901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 err="1"/>
              <a:t>TaskScheduler</a:t>
            </a:r>
            <a:r>
              <a:rPr lang="fr-FR" sz="2400" b="1" dirty="0"/>
              <a:t> {</a:t>
            </a:r>
          </a:p>
          <a:p>
            <a:r>
              <a:rPr lang="fr-FR" sz="2400" b="1" dirty="0"/>
              <a:t>  ..start(),stop(),</a:t>
            </a:r>
          </a:p>
          <a:p>
            <a:br>
              <a:rPr lang="fr-FR" sz="2400" b="1" dirty="0"/>
            </a:br>
            <a:r>
              <a:rPr lang="fr-FR" sz="2400" b="1" dirty="0"/>
              <a:t>  </a:t>
            </a:r>
            <a:r>
              <a:rPr lang="fr-FR" sz="2400" b="1" dirty="0" err="1"/>
              <a:t>submitTasks,cancelTasks</a:t>
            </a:r>
            <a:r>
              <a:rPr lang="fr-FR" sz="2400" b="1" dirty="0"/>
              <a:t>,</a:t>
            </a:r>
          </a:p>
          <a:p>
            <a:endParaRPr lang="fr-FR" sz="2400" b="1" dirty="0"/>
          </a:p>
          <a:p>
            <a:r>
              <a:rPr lang="fr-FR" sz="2400" b="1" dirty="0"/>
              <a:t>  </a:t>
            </a:r>
            <a:r>
              <a:rPr lang="fr-FR" sz="2400" b="1" dirty="0" err="1"/>
              <a:t>notify</a:t>
            </a:r>
            <a:r>
              <a:rPr lang="fr-FR" sz="2400" b="1" dirty="0"/>
              <a:t> Host-</a:t>
            </a:r>
            <a:r>
              <a:rPr lang="fr-FR" sz="2400" b="1" dirty="0" err="1"/>
              <a:t>Executor</a:t>
            </a:r>
            <a:r>
              <a:rPr lang="fr-FR" sz="2400" b="1" dirty="0"/>
              <a:t>-</a:t>
            </a:r>
            <a:r>
              <a:rPr lang="fr-FR" sz="2400" b="1" dirty="0" err="1"/>
              <a:t>Task</a:t>
            </a:r>
            <a:r>
              <a:rPr lang="fr-FR" sz="2400" b="1" dirty="0"/>
              <a:t> changes</a:t>
            </a:r>
          </a:p>
          <a:p>
            <a:r>
              <a:rPr lang="fr-FR" sz="2400" b="1" dirty="0"/>
              <a:t>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FCB9D6-2462-20F6-B780-62D7A0CCF8A2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329288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pache Spark: Scala vs. Java v. Python vs. R vs. SQL — mindful machines">
            <a:extLst>
              <a:ext uri="{FF2B5EF4-FFF2-40B4-BE49-F238E27FC236}">
                <a16:creationId xmlns:a16="http://schemas.microsoft.com/office/drawing/2014/main" id="{BBC47C6C-BF6C-0B45-95E8-ED5B4503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20" y="1882021"/>
            <a:ext cx="9344780" cy="46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ySpark debugging — 6 common issues | by Maria Karanasou | Towards Data  Science">
            <a:extLst>
              <a:ext uri="{FF2B5EF4-FFF2-40B4-BE49-F238E27FC236}">
                <a16:creationId xmlns:a16="http://schemas.microsoft.com/office/drawing/2014/main" id="{ADD25B40-B91A-BF16-7B1F-6941EAAB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" y="48382"/>
            <a:ext cx="1896067" cy="10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B1833-A5B8-1654-0072-C7321DD0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Python + Pickle = Performances Pourries</a:t>
            </a:r>
          </a:p>
        </p:txBody>
      </p:sp>
    </p:spTree>
    <p:extLst>
      <p:ext uri="{BB962C8B-B14F-4D97-AF65-F5344CB8AC3E}">
        <p14:creationId xmlns:p14="http://schemas.microsoft.com/office/powerpoint/2010/main" val="4078417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F17D-9EFA-35B6-6EA0-88AAD582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9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+ </a:t>
            </a:r>
            <a:r>
              <a:rPr lang="fr-FR" dirty="0" err="1"/>
              <a:t>spylon</a:t>
            </a:r>
            <a:r>
              <a:rPr lang="fr-FR" dirty="0"/>
              <a:t> (</a:t>
            </a:r>
            <a:r>
              <a:rPr lang="fr-FR" dirty="0" err="1"/>
              <a:t>spark</a:t>
            </a:r>
            <a:r>
              <a:rPr lang="fr-FR" dirty="0"/>
              <a:t> scala kernel)</a:t>
            </a:r>
          </a:p>
        </p:txBody>
      </p:sp>
      <p:pic>
        <p:nvPicPr>
          <p:cNvPr id="16386" name="Picture 2" descr="How to Install Scala Kernal in Jupyter? - GeeksforGeeks">
            <a:extLst>
              <a:ext uri="{FF2B5EF4-FFF2-40B4-BE49-F238E27FC236}">
                <a16:creationId xmlns:a16="http://schemas.microsoft.com/office/drawing/2014/main" id="{1B6DF798-B06E-08A8-24EA-BBDB7C9A6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82" y="1906210"/>
            <a:ext cx="5579138" cy="384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CCE3A7-E333-38D4-A60B-5A2E49D9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9" y="3072191"/>
            <a:ext cx="4262212" cy="1269830"/>
          </a:xfrm>
          <a:prstGeom prst="rect">
            <a:avLst/>
          </a:prstGeom>
        </p:spPr>
      </p:pic>
      <p:pic>
        <p:nvPicPr>
          <p:cNvPr id="9" name="Picture 6" descr="Jupyter — Wikipédia">
            <a:extLst>
              <a:ext uri="{FF2B5EF4-FFF2-40B4-BE49-F238E27FC236}">
                <a16:creationId xmlns:a16="http://schemas.microsoft.com/office/drawing/2014/main" id="{2F176CBB-2938-9178-A0B4-403E02DE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" y="76778"/>
            <a:ext cx="495670" cy="5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cala (langage) — Wikipédia">
            <a:extLst>
              <a:ext uri="{FF2B5EF4-FFF2-40B4-BE49-F238E27FC236}">
                <a16:creationId xmlns:a16="http://schemas.microsoft.com/office/drawing/2014/main" id="{AEA8C9F6-66C6-B04D-A350-E56CEEFD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0" y="141664"/>
            <a:ext cx="976165" cy="4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41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69A7-E794-15E1-8A4A-75FC4FBE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96392"/>
          </a:xfrm>
        </p:spPr>
        <p:txBody>
          <a:bodyPr/>
          <a:lstStyle/>
          <a:p>
            <a:pPr algn="ctr"/>
            <a:r>
              <a:rPr lang="fr-FR" dirty="0" err="1"/>
              <a:t>spylon</a:t>
            </a:r>
            <a:r>
              <a:rPr lang="fr-FR" dirty="0"/>
              <a:t> :  %%scala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F21F9-011B-1BD4-E846-7837802A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1" y="3751797"/>
            <a:ext cx="7228196" cy="2541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E3E16-4FD2-B66F-F225-78364A5B6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485" y="3642297"/>
            <a:ext cx="3455969" cy="3124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58702E-4D45-21D4-FA64-594627385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539" y="1052316"/>
            <a:ext cx="7679185" cy="2313007"/>
          </a:xfrm>
          <a:prstGeom prst="rect">
            <a:avLst/>
          </a:prstGeom>
        </p:spPr>
      </p:pic>
      <p:pic>
        <p:nvPicPr>
          <p:cNvPr id="10" name="Picture 6" descr="Jupyter — Wikipédia">
            <a:extLst>
              <a:ext uri="{FF2B5EF4-FFF2-40B4-BE49-F238E27FC236}">
                <a16:creationId xmlns:a16="http://schemas.microsoft.com/office/drawing/2014/main" id="{9BAB3551-8864-3322-B2FE-1C2F22B76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" y="76778"/>
            <a:ext cx="495670" cy="5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cala (langage) — Wikipédia">
            <a:extLst>
              <a:ext uri="{FF2B5EF4-FFF2-40B4-BE49-F238E27FC236}">
                <a16:creationId xmlns:a16="http://schemas.microsoft.com/office/drawing/2014/main" id="{2ED37327-71A6-87F6-881F-BCA2CFB04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0" y="141664"/>
            <a:ext cx="976165" cy="4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96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4EFF-98CF-077A-2EC2-F2EBFDB4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25" y="42809"/>
            <a:ext cx="10515600" cy="956633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r>
              <a:rPr lang="fr-FR" dirty="0"/>
              <a:t> + </a:t>
            </a:r>
            <a:r>
              <a:rPr lang="fr-FR" dirty="0" err="1"/>
              <a:t>spylon</a:t>
            </a:r>
            <a:r>
              <a:rPr lang="fr-FR" dirty="0"/>
              <a:t> architecture</a:t>
            </a:r>
          </a:p>
        </p:txBody>
      </p:sp>
      <p:pic>
        <p:nvPicPr>
          <p:cNvPr id="4" name="Picture 6" descr="Jupyter — Wikipédia">
            <a:extLst>
              <a:ext uri="{FF2B5EF4-FFF2-40B4-BE49-F238E27FC236}">
                <a16:creationId xmlns:a16="http://schemas.microsoft.com/office/drawing/2014/main" id="{A6CE1FE1-E93A-D06E-4767-FABB6E14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" y="76778"/>
            <a:ext cx="495670" cy="5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Scala (langage) — Wikipédia">
            <a:extLst>
              <a:ext uri="{FF2B5EF4-FFF2-40B4-BE49-F238E27FC236}">
                <a16:creationId xmlns:a16="http://schemas.microsoft.com/office/drawing/2014/main" id="{E4C46F9E-7C25-A982-9FB5-8FF395A9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0" y="141664"/>
            <a:ext cx="976165" cy="4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D98CCA81-666D-5B97-0974-C27909C0AA6B}"/>
              </a:ext>
            </a:extLst>
          </p:cNvPr>
          <p:cNvSpPr/>
          <p:nvPr/>
        </p:nvSpPr>
        <p:spPr>
          <a:xfrm rot="5400000">
            <a:off x="5771567" y="3951669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66CED-FDE7-D6F9-31B1-2584141FC0EE}"/>
              </a:ext>
            </a:extLst>
          </p:cNvPr>
          <p:cNvSpPr/>
          <p:nvPr/>
        </p:nvSpPr>
        <p:spPr>
          <a:xfrm>
            <a:off x="6921205" y="3745393"/>
            <a:ext cx="1054964" cy="607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CE2C2-3B42-4D00-B7C4-E468711EEA51}"/>
              </a:ext>
            </a:extLst>
          </p:cNvPr>
          <p:cNvSpPr txBox="1"/>
          <p:nvPr/>
        </p:nvSpPr>
        <p:spPr>
          <a:xfrm>
            <a:off x="6757868" y="3374080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371144-35D1-4387-C7A1-7EF26B978B56}"/>
              </a:ext>
            </a:extLst>
          </p:cNvPr>
          <p:cNvSpPr txBox="1"/>
          <p:nvPr/>
        </p:nvSpPr>
        <p:spPr>
          <a:xfrm>
            <a:off x="7568004" y="4304125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9CBE11-5905-874E-4BF8-8F5DEFE34712}"/>
              </a:ext>
            </a:extLst>
          </p:cNvPr>
          <p:cNvSpPr/>
          <p:nvPr/>
        </p:nvSpPr>
        <p:spPr>
          <a:xfrm>
            <a:off x="6382387" y="3316512"/>
            <a:ext cx="2136541" cy="214458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0DB289-D6A1-17AF-0C6C-16ACC5EE240E}"/>
              </a:ext>
            </a:extLst>
          </p:cNvPr>
          <p:cNvSpPr txBox="1"/>
          <p:nvPr/>
        </p:nvSpPr>
        <p:spPr>
          <a:xfrm>
            <a:off x="5486184" y="4038647"/>
            <a:ext cx="109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socket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D865A2D-7CA6-DDA4-FF55-676A3EC7F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21" y="283404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D6AF5D3F-E937-6708-7765-4A55D7BB98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759238"/>
              </p:ext>
            </p:extLst>
          </p:nvPr>
        </p:nvGraphicFramePr>
        <p:xfrm>
          <a:off x="7389160" y="4585580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77DA32F7-7ED9-8202-25A6-62B2212B1D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9160" y="4585580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F2DCEB5C-4DA0-6092-E442-24A60C791A4A}"/>
              </a:ext>
            </a:extLst>
          </p:cNvPr>
          <p:cNvSpPr/>
          <p:nvPr/>
        </p:nvSpPr>
        <p:spPr>
          <a:xfrm>
            <a:off x="3755125" y="4076877"/>
            <a:ext cx="1477199" cy="111670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B1E304-E1E9-979A-1F64-5611041B339F}"/>
              </a:ext>
            </a:extLst>
          </p:cNvPr>
          <p:cNvSpPr txBox="1"/>
          <p:nvPr/>
        </p:nvSpPr>
        <p:spPr>
          <a:xfrm>
            <a:off x="3768694" y="4378646"/>
            <a:ext cx="14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spylon</a:t>
            </a:r>
            <a:r>
              <a:rPr lang="fr-FR" b="1" dirty="0"/>
              <a:t>-kernel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A05D523C-BBE1-FDF3-3FB3-C19713F29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502" y="2222873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B3F213C6-E89C-8DBA-F45C-81E834B3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092" y="468086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916BB5E-A8EC-F086-BCB8-356542B81550}"/>
              </a:ext>
            </a:extLst>
          </p:cNvPr>
          <p:cNvSpPr txBox="1"/>
          <p:nvPr/>
        </p:nvSpPr>
        <p:spPr>
          <a:xfrm>
            <a:off x="9723658" y="1545762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9AD3C9-6D26-3225-841F-682EC0FDEC1F}"/>
              </a:ext>
            </a:extLst>
          </p:cNvPr>
          <p:cNvSpPr/>
          <p:nvPr/>
        </p:nvSpPr>
        <p:spPr>
          <a:xfrm>
            <a:off x="10526700" y="1994699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0C0DC7-69C4-5D08-CD68-93C628CD1C73}"/>
              </a:ext>
            </a:extLst>
          </p:cNvPr>
          <p:cNvSpPr/>
          <p:nvPr/>
        </p:nvSpPr>
        <p:spPr>
          <a:xfrm>
            <a:off x="10640867" y="2204821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5156F6-E650-CFBE-60D4-5162B05A07A3}"/>
              </a:ext>
            </a:extLst>
          </p:cNvPr>
          <p:cNvSpPr txBox="1"/>
          <p:nvPr/>
        </p:nvSpPr>
        <p:spPr>
          <a:xfrm>
            <a:off x="10850852" y="2563098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Partition1</a:t>
            </a: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347249E2-8457-758F-46CD-45952F7C72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358726"/>
              </p:ext>
            </p:extLst>
          </p:nvPr>
        </p:nvGraphicFramePr>
        <p:xfrm>
          <a:off x="10672008" y="2844553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21533" name="Object 21532">
                        <a:extLst>
                          <a:ext uri="{FF2B5EF4-FFF2-40B4-BE49-F238E27FC236}">
                            <a16:creationId xmlns:a16="http://schemas.microsoft.com/office/drawing/2014/main" id="{2B14D8E4-9AA8-E43F-F095-86CD663AC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72008" y="2844553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A76AB925-1ABB-EC28-D3A7-5171C15EE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591007"/>
              </p:ext>
            </p:extLst>
          </p:nvPr>
        </p:nvGraphicFramePr>
        <p:xfrm>
          <a:off x="10902347" y="2972496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1534" name="Object 21533">
                        <a:extLst>
                          <a:ext uri="{FF2B5EF4-FFF2-40B4-BE49-F238E27FC236}">
                            <a16:creationId xmlns:a16="http://schemas.microsoft.com/office/drawing/2014/main" id="{131F5039-379D-8DDD-3E54-2578D8DD2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02347" y="2972496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073B3153-1992-540E-C1B7-FE78AD823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166536"/>
              </p:ext>
            </p:extLst>
          </p:nvPr>
        </p:nvGraphicFramePr>
        <p:xfrm>
          <a:off x="10902347" y="3191655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3508920" imgH="1310760" progId="PBrush">
                  <p:embed/>
                </p:oleObj>
              </mc:Choice>
              <mc:Fallback>
                <p:oleObj name="Bitmap Image" r:id="rId9" imgW="3508920" imgH="1310760" progId="PBrush">
                  <p:embed/>
                  <p:pic>
                    <p:nvPicPr>
                      <p:cNvPr id="21535" name="Object 21534">
                        <a:extLst>
                          <a:ext uri="{FF2B5EF4-FFF2-40B4-BE49-F238E27FC236}">
                            <a16:creationId xmlns:a16="http://schemas.microsoft.com/office/drawing/2014/main" id="{D0599AAB-5212-EF01-DC83-27D396471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02347" y="3191655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F57CA8E-B711-2158-3041-8EACA8FF8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574013"/>
              </p:ext>
            </p:extLst>
          </p:nvPr>
        </p:nvGraphicFramePr>
        <p:xfrm>
          <a:off x="10909381" y="3410814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508920" imgH="1310760" progId="PBrush">
                  <p:embed/>
                </p:oleObj>
              </mc:Choice>
              <mc:Fallback>
                <p:oleObj name="Bitmap Image" r:id="rId10" imgW="3508920" imgH="1310760" progId="PBrush">
                  <p:embed/>
                  <p:pic>
                    <p:nvPicPr>
                      <p:cNvPr id="21536" name="Object 21535">
                        <a:extLst>
                          <a:ext uri="{FF2B5EF4-FFF2-40B4-BE49-F238E27FC236}">
                            <a16:creationId xmlns:a16="http://schemas.microsoft.com/office/drawing/2014/main" id="{BE1FE23A-6D18-C8DA-46BF-65A048BFF9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09381" y="3410814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524290D4-2733-761A-D062-7E06812E977E}"/>
              </a:ext>
            </a:extLst>
          </p:cNvPr>
          <p:cNvSpPr txBox="1"/>
          <p:nvPr/>
        </p:nvSpPr>
        <p:spPr>
          <a:xfrm>
            <a:off x="9799185" y="4127055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spark-executor</a:t>
            </a:r>
            <a:endParaRPr lang="fr-FR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8EB0D4-E6C6-727B-48B1-32437222B790}"/>
              </a:ext>
            </a:extLst>
          </p:cNvPr>
          <p:cNvSpPr/>
          <p:nvPr/>
        </p:nvSpPr>
        <p:spPr>
          <a:xfrm>
            <a:off x="10540091" y="4551246"/>
            <a:ext cx="1373692" cy="17351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4599D3-9E2F-4F93-BF9D-6C706153B0B9}"/>
              </a:ext>
            </a:extLst>
          </p:cNvPr>
          <p:cNvSpPr/>
          <p:nvPr/>
        </p:nvSpPr>
        <p:spPr>
          <a:xfrm>
            <a:off x="10654258" y="4761368"/>
            <a:ext cx="430979" cy="4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C62E02-96E6-B883-F7BA-4275095F0DDD}"/>
              </a:ext>
            </a:extLst>
          </p:cNvPr>
          <p:cNvSpPr txBox="1"/>
          <p:nvPr/>
        </p:nvSpPr>
        <p:spPr>
          <a:xfrm>
            <a:off x="10864243" y="5119645"/>
            <a:ext cx="11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Partition1</a:t>
            </a: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E1134549-6314-D8BF-9E5A-91DAF13D7B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35228"/>
              </p:ext>
            </p:extLst>
          </p:nvPr>
        </p:nvGraphicFramePr>
        <p:xfrm>
          <a:off x="10685399" y="5401100"/>
          <a:ext cx="1054964" cy="84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994840" imgH="2434680" progId="PBrush">
                  <p:embed/>
                </p:oleObj>
              </mc:Choice>
              <mc:Fallback>
                <p:oleObj name="Bitmap Image" r:id="rId5" imgW="2994840" imgH="2434680" progId="PBrush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347249E2-8457-758F-46CD-45952F7C72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85399" y="5401100"/>
                        <a:ext cx="1054964" cy="84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6AB72324-C2B8-E2A5-85E7-5ECD59AEC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010274"/>
              </p:ext>
            </p:extLst>
          </p:nvPr>
        </p:nvGraphicFramePr>
        <p:xfrm>
          <a:off x="10915738" y="5529043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A76AB925-1ABB-EC28-D3A7-5171C15EE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15738" y="5529043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4E85C428-30AC-4905-7125-2813014625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405445"/>
              </p:ext>
            </p:extLst>
          </p:nvPr>
        </p:nvGraphicFramePr>
        <p:xfrm>
          <a:off x="10915738" y="5748202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3508920" imgH="1310760" progId="PBrush">
                  <p:embed/>
                </p:oleObj>
              </mc:Choice>
              <mc:Fallback>
                <p:oleObj name="Bitmap Image" r:id="rId9" imgW="3508920" imgH="1310760" progId="PBrus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073B3153-1992-540E-C1B7-FE78AD823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15738" y="5748202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1030E4B-59C8-5C73-D0A1-14D289E52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777818"/>
              </p:ext>
            </p:extLst>
          </p:nvPr>
        </p:nvGraphicFramePr>
        <p:xfrm>
          <a:off x="10922772" y="5967361"/>
          <a:ext cx="570012" cy="20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508920" imgH="1310760" progId="PBrush">
                  <p:embed/>
                </p:oleObj>
              </mc:Choice>
              <mc:Fallback>
                <p:oleObj name="Bitmap Image" r:id="rId10" imgW="3508920" imgH="131076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F57CA8E-B711-2158-3041-8EACA8FF8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22772" y="5967361"/>
                        <a:ext cx="570012" cy="20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56345C-2F9C-1372-2680-3A23A7A212E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976169" y="2431980"/>
            <a:ext cx="2664698" cy="15070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D8D5284-BA96-58B9-11FD-3AE4034937EB}"/>
              </a:ext>
            </a:extLst>
          </p:cNvPr>
          <p:cNvCxnSpPr>
            <a:cxnSpLocks/>
            <a:stCxn id="14" idx="3"/>
            <a:endCxn id="39" idx="1"/>
          </p:cNvCxnSpPr>
          <p:nvPr/>
        </p:nvCxnSpPr>
        <p:spPr>
          <a:xfrm>
            <a:off x="7976169" y="4049292"/>
            <a:ext cx="2678089" cy="9392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04FF8302-FEC9-EA83-FA2C-839C589CE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846" y="1175683"/>
            <a:ext cx="1026550" cy="7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6B86CEB8-D439-E5EB-0701-5A6960AE9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041" y="3793399"/>
            <a:ext cx="1026550" cy="7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16D057D-3187-0FB0-74E2-3D62561B7AE7}"/>
              </a:ext>
            </a:extLst>
          </p:cNvPr>
          <p:cNvSpPr/>
          <p:nvPr/>
        </p:nvSpPr>
        <p:spPr>
          <a:xfrm>
            <a:off x="3570514" y="1664421"/>
            <a:ext cx="1880842" cy="144400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Picture 6" descr="Jupyter — Wikipédia">
            <a:extLst>
              <a:ext uri="{FF2B5EF4-FFF2-40B4-BE49-F238E27FC236}">
                <a16:creationId xmlns:a16="http://schemas.microsoft.com/office/drawing/2014/main" id="{C10121B6-6A84-8DAB-6798-E263F30D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509" y="1836154"/>
            <a:ext cx="771729" cy="8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Python (programming language) - Wikipedia">
            <a:extLst>
              <a:ext uri="{FF2B5EF4-FFF2-40B4-BE49-F238E27FC236}">
                <a16:creationId xmlns:a16="http://schemas.microsoft.com/office/drawing/2014/main" id="{3C889D66-66DC-E0AA-4951-6E6911564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65" y="1181203"/>
            <a:ext cx="415918" cy="4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DB42B8-D206-0E31-AA58-010730418F4E}"/>
              </a:ext>
            </a:extLst>
          </p:cNvPr>
          <p:cNvSpPr txBox="1"/>
          <p:nvPr/>
        </p:nvSpPr>
        <p:spPr>
          <a:xfrm>
            <a:off x="6382387" y="2892553"/>
            <a:ext cx="13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</a:t>
            </a:r>
            <a:r>
              <a:rPr lang="fr-FR" b="1" dirty="0"/>
              <a:t>-driver</a:t>
            </a:r>
          </a:p>
        </p:txBody>
      </p:sp>
      <p:pic>
        <p:nvPicPr>
          <p:cNvPr id="57" name="Picture 4" descr="Java Logo PNG Transparent &amp; SVG Vector - Freebie Supply">
            <a:extLst>
              <a:ext uri="{FF2B5EF4-FFF2-40B4-BE49-F238E27FC236}">
                <a16:creationId xmlns:a16="http://schemas.microsoft.com/office/drawing/2014/main" id="{9ED9F6D6-9954-2EEE-C5C3-C58394BF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101" y="2516554"/>
            <a:ext cx="1026550" cy="7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Python (programming language) - Wikipedia">
            <a:extLst>
              <a:ext uri="{FF2B5EF4-FFF2-40B4-BE49-F238E27FC236}">
                <a16:creationId xmlns:a16="http://schemas.microsoft.com/office/drawing/2014/main" id="{5604EA33-1E11-FB97-37AB-2DA047B46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620" y="3587848"/>
            <a:ext cx="415918" cy="4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CD1FC8E3-03C1-8428-EBE1-E668F74A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" y="1396370"/>
            <a:ext cx="2085747" cy="184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5394C83D-1B75-2288-099A-D486768EFD92}"/>
              </a:ext>
            </a:extLst>
          </p:cNvPr>
          <p:cNvSpPr/>
          <p:nvPr/>
        </p:nvSpPr>
        <p:spPr>
          <a:xfrm rot="5400000">
            <a:off x="2654715" y="1715798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B8D4F98D-2F5E-625D-90DA-E0B254114643}"/>
              </a:ext>
            </a:extLst>
          </p:cNvPr>
          <p:cNvSpPr/>
          <p:nvPr/>
        </p:nvSpPr>
        <p:spPr>
          <a:xfrm rot="10800000">
            <a:off x="4456900" y="2986457"/>
            <a:ext cx="303448" cy="12665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A165151F-8097-B656-2364-B870FFF0F4FB}"/>
              </a:ext>
            </a:extLst>
          </p:cNvPr>
          <p:cNvSpPr/>
          <p:nvPr/>
        </p:nvSpPr>
        <p:spPr>
          <a:xfrm>
            <a:off x="2448263" y="1092922"/>
            <a:ext cx="482752" cy="303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00" name="TextBox 25599">
            <a:extLst>
              <a:ext uri="{FF2B5EF4-FFF2-40B4-BE49-F238E27FC236}">
                <a16:creationId xmlns:a16="http://schemas.microsoft.com/office/drawing/2014/main" id="{D6BC169F-BC3C-C02E-90C1-C47BC2A94DDD}"/>
              </a:ext>
            </a:extLst>
          </p:cNvPr>
          <p:cNvSpPr txBox="1"/>
          <p:nvPr/>
        </p:nvSpPr>
        <p:spPr>
          <a:xfrm>
            <a:off x="2185148" y="785261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%%scala</a:t>
            </a:r>
          </a:p>
        </p:txBody>
      </p:sp>
      <p:sp>
        <p:nvSpPr>
          <p:cNvPr id="25601" name="Arrow: Right 25600">
            <a:extLst>
              <a:ext uri="{FF2B5EF4-FFF2-40B4-BE49-F238E27FC236}">
                <a16:creationId xmlns:a16="http://schemas.microsoft.com/office/drawing/2014/main" id="{F3E19920-F452-1205-5E1C-326DA60EDF7C}"/>
              </a:ext>
            </a:extLst>
          </p:cNvPr>
          <p:cNvSpPr/>
          <p:nvPr/>
        </p:nvSpPr>
        <p:spPr>
          <a:xfrm flipH="1">
            <a:off x="2536386" y="1385331"/>
            <a:ext cx="392577" cy="303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03" name="TextBox 25602">
            <a:extLst>
              <a:ext uri="{FF2B5EF4-FFF2-40B4-BE49-F238E27FC236}">
                <a16:creationId xmlns:a16="http://schemas.microsoft.com/office/drawing/2014/main" id="{DD9C8647-C20A-7791-E366-EC6089C127B8}"/>
              </a:ext>
            </a:extLst>
          </p:cNvPr>
          <p:cNvSpPr txBox="1"/>
          <p:nvPr/>
        </p:nvSpPr>
        <p:spPr>
          <a:xfrm>
            <a:off x="2525948" y="1591928"/>
            <a:ext cx="618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Text</a:t>
            </a:r>
            <a:endParaRPr lang="fr-FR" dirty="0"/>
          </a:p>
          <a:p>
            <a:r>
              <a:rPr lang="fr-FR" dirty="0"/>
              <a:t>html</a:t>
            </a:r>
          </a:p>
        </p:txBody>
      </p:sp>
      <p:sp>
        <p:nvSpPr>
          <p:cNvPr id="25604" name="Arrow: Down 25603">
            <a:extLst>
              <a:ext uri="{FF2B5EF4-FFF2-40B4-BE49-F238E27FC236}">
                <a16:creationId xmlns:a16="http://schemas.microsoft.com/office/drawing/2014/main" id="{80F4D31A-2FCA-59BA-413B-C8AC5C769C8A}"/>
              </a:ext>
            </a:extLst>
          </p:cNvPr>
          <p:cNvSpPr/>
          <p:nvPr/>
        </p:nvSpPr>
        <p:spPr>
          <a:xfrm>
            <a:off x="3984923" y="3374080"/>
            <a:ext cx="285894" cy="419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05" name="TextBox 25604">
            <a:extLst>
              <a:ext uri="{FF2B5EF4-FFF2-40B4-BE49-F238E27FC236}">
                <a16:creationId xmlns:a16="http://schemas.microsoft.com/office/drawing/2014/main" id="{45B69D3D-3657-C226-E8A1-73707F8DCA69}"/>
              </a:ext>
            </a:extLst>
          </p:cNvPr>
          <p:cNvSpPr txBox="1"/>
          <p:nvPr/>
        </p:nvSpPr>
        <p:spPr>
          <a:xfrm>
            <a:off x="3104774" y="337199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%%scala</a:t>
            </a:r>
          </a:p>
        </p:txBody>
      </p:sp>
    </p:spTree>
    <p:extLst>
      <p:ext uri="{BB962C8B-B14F-4D97-AF65-F5344CB8AC3E}">
        <p14:creationId xmlns:p14="http://schemas.microsoft.com/office/powerpoint/2010/main" val="14589886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4A07-5166-D6DA-89A6-29AE8BB8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" y="12574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Enough</a:t>
            </a:r>
            <a:r>
              <a:rPr lang="fr-FR" dirty="0"/>
              <a:t> for </a:t>
            </a:r>
            <a:r>
              <a:rPr lang="fr-FR" dirty="0" err="1"/>
              <a:t>Today</a:t>
            </a:r>
            <a:r>
              <a:rPr lang="fr-FR" dirty="0"/>
              <a:t> 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5CF23D-8B99-DAC7-8ACC-F434F4EF4539}"/>
              </a:ext>
            </a:extLst>
          </p:cNvPr>
          <p:cNvSpPr txBox="1">
            <a:spLocks/>
          </p:cNvSpPr>
          <p:nvPr/>
        </p:nvSpPr>
        <p:spPr>
          <a:xfrm>
            <a:off x="786580" y="38137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Questions are </a:t>
            </a:r>
            <a:r>
              <a:rPr lang="fr-FR" dirty="0" err="1"/>
              <a:t>Welcome</a:t>
            </a:r>
            <a:endParaRPr lang="fr-F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47A809-68AE-F6C7-0502-4FADEC1DBC51}"/>
              </a:ext>
            </a:extLst>
          </p:cNvPr>
          <p:cNvSpPr txBox="1">
            <a:spLocks/>
          </p:cNvSpPr>
          <p:nvPr/>
        </p:nvSpPr>
        <p:spPr>
          <a:xfrm>
            <a:off x="1922207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… but more to come</a:t>
            </a:r>
          </a:p>
        </p:txBody>
      </p:sp>
    </p:spTree>
    <p:extLst>
      <p:ext uri="{BB962C8B-B14F-4D97-AF65-F5344CB8AC3E}">
        <p14:creationId xmlns:p14="http://schemas.microsoft.com/office/powerpoint/2010/main" val="589777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1750-9BB8-3E9B-AD78-AB2C30FA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1" y="2348783"/>
            <a:ext cx="10515600" cy="184713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2799135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5EBE-3C37-E5B5-E02A-2819E754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4"/>
            <a:ext cx="10515600" cy="850201"/>
          </a:xfrm>
        </p:spPr>
        <p:txBody>
          <a:bodyPr/>
          <a:lstStyle/>
          <a:p>
            <a:pPr algn="ctr"/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DE02D-92EE-6887-567E-1944FF5FAAD8}"/>
              </a:ext>
            </a:extLst>
          </p:cNvPr>
          <p:cNvSpPr txBox="1"/>
          <p:nvPr/>
        </p:nvSpPr>
        <p:spPr>
          <a:xfrm>
            <a:off x="4699138" y="3174042"/>
            <a:ext cx="3122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spark</a:t>
            </a:r>
            <a:r>
              <a:rPr lang="fr-FR" sz="2000" b="1" dirty="0"/>
              <a:t> cluster &amp; </a:t>
            </a:r>
            <a:r>
              <a:rPr lang="fr-FR" sz="2000" b="1" dirty="0" err="1"/>
              <a:t>deployment</a:t>
            </a:r>
            <a:endParaRPr lang="fr-F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2865B-FA5A-4A9D-6B48-8DEDF38D4B79}"/>
              </a:ext>
            </a:extLst>
          </p:cNvPr>
          <p:cNvSpPr txBox="1"/>
          <p:nvPr/>
        </p:nvSpPr>
        <p:spPr>
          <a:xfrm>
            <a:off x="7931504" y="2093007"/>
            <a:ext cx="32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Memory </a:t>
            </a:r>
            <a:r>
              <a:rPr lang="fr-FR" dirty="0" err="1"/>
              <a:t>need</a:t>
            </a:r>
            <a:r>
              <a:rPr lang="fr-FR" dirty="0"/>
              <a:t> driver &lt;&lt;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F6830-0C5A-8569-617A-C99F05778118}"/>
              </a:ext>
            </a:extLst>
          </p:cNvPr>
          <p:cNvSpPr txBox="1"/>
          <p:nvPr/>
        </p:nvSpPr>
        <p:spPr>
          <a:xfrm>
            <a:off x="7745790" y="1502507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--driver-memory 1g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07A1A-378A-2DF2-5022-8A619826D09D}"/>
              </a:ext>
            </a:extLst>
          </p:cNvPr>
          <p:cNvSpPr txBox="1"/>
          <p:nvPr/>
        </p:nvSpPr>
        <p:spPr>
          <a:xfrm>
            <a:off x="9664095" y="1502507"/>
            <a:ext cx="24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executor</a:t>
            </a:r>
            <a:r>
              <a:rPr lang="fr-FR" dirty="0"/>
              <a:t>-memory 50g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820520-58FA-1361-5EC8-46FA1B859B24}"/>
              </a:ext>
            </a:extLst>
          </p:cNvPr>
          <p:cNvCxnSpPr>
            <a:cxnSpLocks/>
          </p:cNvCxnSpPr>
          <p:nvPr/>
        </p:nvCxnSpPr>
        <p:spPr>
          <a:xfrm flipV="1">
            <a:off x="8060266" y="2462339"/>
            <a:ext cx="604762" cy="2617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5DA2A-84CB-37F0-32B7-6ECD5A7E91F8}"/>
              </a:ext>
            </a:extLst>
          </p:cNvPr>
          <p:cNvCxnSpPr>
            <a:cxnSpLocks/>
          </p:cNvCxnSpPr>
          <p:nvPr/>
        </p:nvCxnSpPr>
        <p:spPr>
          <a:xfrm flipH="1" flipV="1">
            <a:off x="9061751" y="1871235"/>
            <a:ext cx="460076" cy="266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F90611-C609-84EA-5114-686374FE92EA}"/>
              </a:ext>
            </a:extLst>
          </p:cNvPr>
          <p:cNvCxnSpPr>
            <a:cxnSpLocks/>
          </p:cNvCxnSpPr>
          <p:nvPr/>
        </p:nvCxnSpPr>
        <p:spPr>
          <a:xfrm flipV="1">
            <a:off x="10368038" y="1831246"/>
            <a:ext cx="193524" cy="3023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E316B5-3A0D-45B8-501A-A90718417532}"/>
              </a:ext>
            </a:extLst>
          </p:cNvPr>
          <p:cNvCxnSpPr>
            <a:cxnSpLocks/>
          </p:cNvCxnSpPr>
          <p:nvPr/>
        </p:nvCxnSpPr>
        <p:spPr>
          <a:xfrm flipV="1">
            <a:off x="7076785" y="3062514"/>
            <a:ext cx="460967" cy="1577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127C5D-E1B1-7C08-0697-7623E73BAEA0}"/>
              </a:ext>
            </a:extLst>
          </p:cNvPr>
          <p:cNvSpPr txBox="1"/>
          <p:nvPr/>
        </p:nvSpPr>
        <p:spPr>
          <a:xfrm>
            <a:off x="7079529" y="2693182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params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0DBC22-D498-B0F4-C825-D35C4F7B0D32}"/>
              </a:ext>
            </a:extLst>
          </p:cNvPr>
          <p:cNvCxnSpPr>
            <a:cxnSpLocks/>
          </p:cNvCxnSpPr>
          <p:nvPr/>
        </p:nvCxnSpPr>
        <p:spPr>
          <a:xfrm>
            <a:off x="8108648" y="3060300"/>
            <a:ext cx="501595" cy="3254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B147C3-B867-B797-A90C-E00AF3FA92EE}"/>
              </a:ext>
            </a:extLst>
          </p:cNvPr>
          <p:cNvSpPr txBox="1"/>
          <p:nvPr/>
        </p:nvSpPr>
        <p:spPr>
          <a:xfrm>
            <a:off x="9496285" y="3901218"/>
            <a:ext cx="189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num-executors</a:t>
            </a:r>
            <a:r>
              <a:rPr lang="fr-FR" dirty="0"/>
              <a:t> 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B4DF65-B79A-CD21-0E67-F28294A4D97E}"/>
              </a:ext>
            </a:extLst>
          </p:cNvPr>
          <p:cNvCxnSpPr>
            <a:cxnSpLocks/>
          </p:cNvCxnSpPr>
          <p:nvPr/>
        </p:nvCxnSpPr>
        <p:spPr>
          <a:xfrm>
            <a:off x="8665028" y="3671712"/>
            <a:ext cx="266096" cy="5988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AA460-BF6F-8A5B-5846-D481503014C1}"/>
              </a:ext>
            </a:extLst>
          </p:cNvPr>
          <p:cNvSpPr txBox="1"/>
          <p:nvPr/>
        </p:nvSpPr>
        <p:spPr>
          <a:xfrm>
            <a:off x="9037582" y="3687314"/>
            <a:ext cx="166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allocation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D2C757-81D4-2058-46A2-9C9DBE7DEB69}"/>
              </a:ext>
            </a:extLst>
          </p:cNvPr>
          <p:cNvCxnSpPr>
            <a:cxnSpLocks/>
            <a:stCxn id="47" idx="2"/>
            <a:endCxn id="29" idx="1"/>
          </p:cNvCxnSpPr>
          <p:nvPr/>
        </p:nvCxnSpPr>
        <p:spPr>
          <a:xfrm>
            <a:off x="8752321" y="3687314"/>
            <a:ext cx="285261" cy="1846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C30CC3-FDA6-CA57-1513-5978B360F15F}"/>
              </a:ext>
            </a:extLst>
          </p:cNvPr>
          <p:cNvSpPr txBox="1"/>
          <p:nvPr/>
        </p:nvSpPr>
        <p:spPr>
          <a:xfrm>
            <a:off x="8358838" y="4145366"/>
            <a:ext cx="196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Dynamic allocation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429824-B325-1B6D-9E91-C91A307C06A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342826" y="4514698"/>
            <a:ext cx="421978" cy="2139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067FB2-2ED3-F951-D2F5-A4A10FE9CAAB}"/>
              </a:ext>
            </a:extLst>
          </p:cNvPr>
          <p:cNvSpPr txBox="1"/>
          <p:nvPr/>
        </p:nvSpPr>
        <p:spPr>
          <a:xfrm>
            <a:off x="8215404" y="4718258"/>
            <a:ext cx="392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spark.dynamic.allocation.enabled</a:t>
            </a:r>
            <a:r>
              <a:rPr lang="en-US" dirty="0"/>
              <a:t> true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1ACC79F-947D-4C11-D038-8510EA06BB07}"/>
              </a:ext>
            </a:extLst>
          </p:cNvPr>
          <p:cNvCxnSpPr>
            <a:cxnSpLocks/>
          </p:cNvCxnSpPr>
          <p:nvPr/>
        </p:nvCxnSpPr>
        <p:spPr>
          <a:xfrm flipV="1">
            <a:off x="8610243" y="2798539"/>
            <a:ext cx="470312" cy="891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878BFD-76C3-2E6D-E57B-A3453FD9DEBC}"/>
              </a:ext>
            </a:extLst>
          </p:cNvPr>
          <p:cNvSpPr txBox="1"/>
          <p:nvPr/>
        </p:nvSpPr>
        <p:spPr>
          <a:xfrm>
            <a:off x="9122970" y="2544272"/>
            <a:ext cx="188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executor-cores</a:t>
            </a:r>
            <a:r>
              <a:rPr lang="fr-FR" dirty="0"/>
              <a:t> 8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E70597-ACC6-F549-C82E-EA007F2F668D}"/>
              </a:ext>
            </a:extLst>
          </p:cNvPr>
          <p:cNvCxnSpPr>
            <a:cxnSpLocks/>
          </p:cNvCxnSpPr>
          <p:nvPr/>
        </p:nvCxnSpPr>
        <p:spPr>
          <a:xfrm>
            <a:off x="9664095" y="2877848"/>
            <a:ext cx="303490" cy="1824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A700132-531A-1A16-0D4B-10028DBD1A94}"/>
              </a:ext>
            </a:extLst>
          </p:cNvPr>
          <p:cNvSpPr txBox="1"/>
          <p:nvPr/>
        </p:nvSpPr>
        <p:spPr>
          <a:xfrm>
            <a:off x="9302696" y="3068997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Warn</a:t>
            </a:r>
            <a:r>
              <a:rPr lang="fr-FR" dirty="0"/>
              <a:t> to </a:t>
            </a:r>
            <a:r>
              <a:rPr lang="fr-FR" dirty="0" err="1"/>
              <a:t>OutOfMemoryError</a:t>
            </a:r>
            <a:endParaRPr lang="fr-FR" dirty="0"/>
          </a:p>
          <a:p>
            <a:r>
              <a:rPr lang="fr-FR" dirty="0"/>
              <a:t>   ..</a:t>
            </a:r>
            <a:r>
              <a:rPr lang="fr-FR" dirty="0" err="1"/>
              <a:t>link</a:t>
            </a:r>
            <a:r>
              <a:rPr lang="fr-FR" dirty="0"/>
              <a:t> to –</a:t>
            </a:r>
            <a:r>
              <a:rPr lang="fr-FR" dirty="0" err="1"/>
              <a:t>executo</a:t>
            </a:r>
            <a:r>
              <a:rPr lang="fr-FR" dirty="0"/>
              <a:t>-memory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CAA6C0-681C-6449-8C2E-E4BA492970EA}"/>
              </a:ext>
            </a:extLst>
          </p:cNvPr>
          <p:cNvSpPr txBox="1"/>
          <p:nvPr/>
        </p:nvSpPr>
        <p:spPr>
          <a:xfrm>
            <a:off x="8201945" y="3317982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allocation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4723C3-4AD7-A402-542F-0B4DF5213FD5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0444750" y="5087590"/>
            <a:ext cx="240836" cy="1186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7D79592-2514-E3C6-7EFB-D2108EB6695C}"/>
              </a:ext>
            </a:extLst>
          </p:cNvPr>
          <p:cNvSpPr txBox="1"/>
          <p:nvPr/>
        </p:nvSpPr>
        <p:spPr>
          <a:xfrm>
            <a:off x="10685586" y="5021546"/>
            <a:ext cx="15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min,max,idle</a:t>
            </a:r>
            <a:r>
              <a:rPr lang="en-US" dirty="0"/>
              <a:t>,..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0AFB089-5E52-D4C6-4B00-5911B6B9CFCF}"/>
              </a:ext>
            </a:extLst>
          </p:cNvPr>
          <p:cNvCxnSpPr>
            <a:cxnSpLocks/>
          </p:cNvCxnSpPr>
          <p:nvPr/>
        </p:nvCxnSpPr>
        <p:spPr>
          <a:xfrm flipH="1">
            <a:off x="7821852" y="4479029"/>
            <a:ext cx="1023547" cy="6571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18FFDB7-CA46-1E19-DC64-65563FDFE2D3}"/>
              </a:ext>
            </a:extLst>
          </p:cNvPr>
          <p:cNvSpPr txBox="1"/>
          <p:nvPr/>
        </p:nvSpPr>
        <p:spPr>
          <a:xfrm>
            <a:off x="7326827" y="5101822"/>
            <a:ext cx="1777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(Kubernetes)</a:t>
            </a:r>
            <a:br>
              <a:rPr lang="en-US" dirty="0"/>
            </a:br>
            <a:r>
              <a:rPr lang="en-US" dirty="0"/>
              <a:t>Cloud cluster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E3ACAAA-E555-778B-E686-CBB3DE5386B4}"/>
              </a:ext>
            </a:extLst>
          </p:cNvPr>
          <p:cNvCxnSpPr>
            <a:cxnSpLocks/>
          </p:cNvCxnSpPr>
          <p:nvPr/>
        </p:nvCxnSpPr>
        <p:spPr>
          <a:xfrm flipH="1" flipV="1">
            <a:off x="8715863" y="5410694"/>
            <a:ext cx="538046" cy="1724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350F573-9212-9929-CD5E-4E0E17724EC5}"/>
              </a:ext>
            </a:extLst>
          </p:cNvPr>
          <p:cNvSpPr txBox="1"/>
          <p:nvPr/>
        </p:nvSpPr>
        <p:spPr>
          <a:xfrm>
            <a:off x="8897844" y="554087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 pool </a:t>
            </a:r>
            <a:r>
              <a:rPr lang="fr-FR" dirty="0" err="1"/>
              <a:t>with</a:t>
            </a:r>
            <a:r>
              <a:rPr lang="fr-FR" dirty="0"/>
              <a:t> Spot VM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3963F5-260F-8BFE-FB6E-D0B89372C113}"/>
              </a:ext>
            </a:extLst>
          </p:cNvPr>
          <p:cNvCxnSpPr>
            <a:cxnSpLocks/>
          </p:cNvCxnSpPr>
          <p:nvPr/>
        </p:nvCxnSpPr>
        <p:spPr>
          <a:xfrm flipH="1" flipV="1">
            <a:off x="8618954" y="5528796"/>
            <a:ext cx="175528" cy="4782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79F42E0-096C-33B6-D3F2-6D6A17B6CF71}"/>
              </a:ext>
            </a:extLst>
          </p:cNvPr>
          <p:cNvSpPr txBox="1"/>
          <p:nvPr/>
        </p:nvSpPr>
        <p:spPr>
          <a:xfrm>
            <a:off x="8752321" y="5857702"/>
            <a:ext cx="21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 pool </a:t>
            </a:r>
            <a:r>
              <a:rPr lang="fr-FR" dirty="0" err="1"/>
              <a:t>toleration</a:t>
            </a:r>
            <a:endParaRPr lang="fr-FR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0D9F34-92C9-D661-F898-1BEEB00D31FB}"/>
              </a:ext>
            </a:extLst>
          </p:cNvPr>
          <p:cNvCxnSpPr>
            <a:cxnSpLocks/>
            <a:stCxn id="76" idx="2"/>
          </p:cNvCxnSpPr>
          <p:nvPr/>
        </p:nvCxnSpPr>
        <p:spPr>
          <a:xfrm flipH="1" flipV="1">
            <a:off x="9498943" y="6159270"/>
            <a:ext cx="322998" cy="677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E66EC3F-74D2-B6B2-FBFA-102EA45BAB17}"/>
              </a:ext>
            </a:extLst>
          </p:cNvPr>
          <p:cNvCxnSpPr>
            <a:cxnSpLocks/>
          </p:cNvCxnSpPr>
          <p:nvPr/>
        </p:nvCxnSpPr>
        <p:spPr>
          <a:xfrm flipH="1" flipV="1">
            <a:off x="9394602" y="6184730"/>
            <a:ext cx="393452" cy="2376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EF6A51C-2C3F-6C0F-BE64-20A03CEABE40}"/>
              </a:ext>
            </a:extLst>
          </p:cNvPr>
          <p:cNvSpPr txBox="1"/>
          <p:nvPr/>
        </p:nvSpPr>
        <p:spPr>
          <a:xfrm>
            <a:off x="9890937" y="6076136"/>
            <a:ext cx="213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Driver (long running)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80087-CB8A-B644-CF7C-E266C34BF592}"/>
              </a:ext>
            </a:extLst>
          </p:cNvPr>
          <p:cNvSpPr txBox="1"/>
          <p:nvPr/>
        </p:nvSpPr>
        <p:spPr>
          <a:xfrm>
            <a:off x="9885300" y="6332406"/>
            <a:ext cx="227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executor</a:t>
            </a:r>
            <a:r>
              <a:rPr lang="fr-FR" dirty="0"/>
              <a:t> (can </a:t>
            </a:r>
            <a:r>
              <a:rPr lang="fr-FR" dirty="0" err="1"/>
              <a:t>be</a:t>
            </a:r>
            <a:r>
              <a:rPr lang="fr-FR" dirty="0"/>
              <a:t> spot)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3BD4781-6818-6C23-C01D-7F88E4FAF7CD}"/>
              </a:ext>
            </a:extLst>
          </p:cNvPr>
          <p:cNvCxnSpPr>
            <a:cxnSpLocks/>
          </p:cNvCxnSpPr>
          <p:nvPr/>
        </p:nvCxnSpPr>
        <p:spPr>
          <a:xfrm flipV="1">
            <a:off x="6330507" y="1845280"/>
            <a:ext cx="29987" cy="122371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54AC833-FE7E-22DE-413A-960C4A70B4C1}"/>
              </a:ext>
            </a:extLst>
          </p:cNvPr>
          <p:cNvSpPr txBox="1"/>
          <p:nvPr/>
        </p:nvSpPr>
        <p:spPr>
          <a:xfrm>
            <a:off x="5622709" y="1537908"/>
            <a:ext cx="2113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management</a:t>
            </a:r>
            <a:br>
              <a:rPr lang="fr-FR" dirty="0"/>
            </a:br>
            <a:r>
              <a:rPr lang="fr-FR" dirty="0"/>
              <a:t> (spi)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046BA78-ACF7-332F-C7D1-8227A2A75A9F}"/>
              </a:ext>
            </a:extLst>
          </p:cNvPr>
          <p:cNvCxnSpPr>
            <a:cxnSpLocks/>
          </p:cNvCxnSpPr>
          <p:nvPr/>
        </p:nvCxnSpPr>
        <p:spPr>
          <a:xfrm flipH="1" flipV="1">
            <a:off x="5806682" y="1297199"/>
            <a:ext cx="394304" cy="1918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BCE773B-C7AF-7198-0F02-914B557F4FC8}"/>
              </a:ext>
            </a:extLst>
          </p:cNvPr>
          <p:cNvSpPr txBox="1"/>
          <p:nvPr/>
        </p:nvSpPr>
        <p:spPr>
          <a:xfrm>
            <a:off x="4726924" y="1234832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local[*]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2AE8F0-737A-C35D-1D33-53CA66409338}"/>
              </a:ext>
            </a:extLst>
          </p:cNvPr>
          <p:cNvSpPr txBox="1"/>
          <p:nvPr/>
        </p:nvSpPr>
        <p:spPr>
          <a:xfrm>
            <a:off x="5687539" y="798002"/>
            <a:ext cx="10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</a:t>
            </a:r>
            <a:endParaRPr lang="fr-FR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CE3C234-279A-6E79-C031-5DBEA8AA5E8D}"/>
              </a:ext>
            </a:extLst>
          </p:cNvPr>
          <p:cNvCxnSpPr>
            <a:cxnSpLocks/>
          </p:cNvCxnSpPr>
          <p:nvPr/>
        </p:nvCxnSpPr>
        <p:spPr>
          <a:xfrm flipH="1" flipV="1">
            <a:off x="6264828" y="1143332"/>
            <a:ext cx="65679" cy="3530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28A8724-C74D-90A4-2CF1-DAB76B095241}"/>
              </a:ext>
            </a:extLst>
          </p:cNvPr>
          <p:cNvCxnSpPr>
            <a:cxnSpLocks/>
          </p:cNvCxnSpPr>
          <p:nvPr/>
        </p:nvCxnSpPr>
        <p:spPr>
          <a:xfrm flipV="1">
            <a:off x="6492387" y="1168426"/>
            <a:ext cx="242922" cy="3600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7D99DAA-37F5-2072-58E1-996725E5963C}"/>
              </a:ext>
            </a:extLst>
          </p:cNvPr>
          <p:cNvSpPr txBox="1"/>
          <p:nvPr/>
        </p:nvSpPr>
        <p:spPr>
          <a:xfrm>
            <a:off x="6577255" y="806403"/>
            <a:ext cx="10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endParaRPr lang="fr-FR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D950EC4-FE93-D324-BB60-148808915F8B}"/>
              </a:ext>
            </a:extLst>
          </p:cNvPr>
          <p:cNvCxnSpPr>
            <a:cxnSpLocks/>
          </p:cNvCxnSpPr>
          <p:nvPr/>
        </p:nvCxnSpPr>
        <p:spPr>
          <a:xfrm flipV="1">
            <a:off x="6694300" y="1447327"/>
            <a:ext cx="253247" cy="90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12F4292-940D-CA81-6D03-FD9FA2052748}"/>
              </a:ext>
            </a:extLst>
          </p:cNvPr>
          <p:cNvSpPr txBox="1"/>
          <p:nvPr/>
        </p:nvSpPr>
        <p:spPr>
          <a:xfrm>
            <a:off x="6970564" y="1158246"/>
            <a:ext cx="12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kubernetes</a:t>
            </a:r>
            <a:endParaRPr lang="fr-FR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836D2F4-4D25-3FAE-13C1-62E3F265DA57}"/>
              </a:ext>
            </a:extLst>
          </p:cNvPr>
          <p:cNvCxnSpPr>
            <a:cxnSpLocks/>
          </p:cNvCxnSpPr>
          <p:nvPr/>
        </p:nvCxnSpPr>
        <p:spPr>
          <a:xfrm flipH="1" flipV="1">
            <a:off x="5583893" y="1512664"/>
            <a:ext cx="469349" cy="633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7A77D77-2092-4EE5-02B8-4A9C99F655A9}"/>
              </a:ext>
            </a:extLst>
          </p:cNvPr>
          <p:cNvSpPr txBox="1"/>
          <p:nvPr/>
        </p:nvSpPr>
        <p:spPr>
          <a:xfrm>
            <a:off x="5026882" y="986990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mesos</a:t>
            </a:r>
            <a:endParaRPr lang="fr-FR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20E0583-FFD2-2B3F-AD53-F86E6A7E425C}"/>
              </a:ext>
            </a:extLst>
          </p:cNvPr>
          <p:cNvCxnSpPr>
            <a:cxnSpLocks/>
          </p:cNvCxnSpPr>
          <p:nvPr/>
        </p:nvCxnSpPr>
        <p:spPr>
          <a:xfrm>
            <a:off x="9838989" y="2860827"/>
            <a:ext cx="331410" cy="7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5923D38-6499-ACD2-8BC1-301BABC47FA2}"/>
              </a:ext>
            </a:extLst>
          </p:cNvPr>
          <p:cNvSpPr txBox="1"/>
          <p:nvPr/>
        </p:nvSpPr>
        <p:spPr>
          <a:xfrm>
            <a:off x="10189726" y="277815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ThreadPool</a:t>
            </a:r>
            <a:endParaRPr lang="fr-FR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E2D44EA-4119-6D21-730A-BDC7EC9F3B26}"/>
              </a:ext>
            </a:extLst>
          </p:cNvPr>
          <p:cNvCxnSpPr>
            <a:cxnSpLocks/>
          </p:cNvCxnSpPr>
          <p:nvPr/>
        </p:nvCxnSpPr>
        <p:spPr>
          <a:xfrm flipH="1">
            <a:off x="6154327" y="3517792"/>
            <a:ext cx="298398" cy="6339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BF693EB4-705B-9AAF-1D73-239D4C892025}"/>
              </a:ext>
            </a:extLst>
          </p:cNvPr>
          <p:cNvSpPr txBox="1"/>
          <p:nvPr/>
        </p:nvSpPr>
        <p:spPr>
          <a:xfrm>
            <a:off x="5327402" y="4110452"/>
            <a:ext cx="179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JVM process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DFBBDF6-FEA4-AF87-7DCF-A1902F0E7258}"/>
              </a:ext>
            </a:extLst>
          </p:cNvPr>
          <p:cNvCxnSpPr>
            <a:cxnSpLocks/>
          </p:cNvCxnSpPr>
          <p:nvPr/>
        </p:nvCxnSpPr>
        <p:spPr>
          <a:xfrm flipH="1">
            <a:off x="5254511" y="4479029"/>
            <a:ext cx="674958" cy="1800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3144E3C-0E8D-E63C-1AFD-16472931914C}"/>
              </a:ext>
            </a:extLst>
          </p:cNvPr>
          <p:cNvSpPr txBox="1"/>
          <p:nvPr/>
        </p:nvSpPr>
        <p:spPr>
          <a:xfrm>
            <a:off x="4120200" y="4441259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Run </a:t>
            </a:r>
            <a:r>
              <a:rPr lang="fr-FR" dirty="0" err="1"/>
              <a:t>spark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as </a:t>
            </a:r>
            <a:r>
              <a:rPr lang="fr-FR" dirty="0" err="1"/>
              <a:t>embedded</a:t>
            </a:r>
            <a:endParaRPr lang="fr-FR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719224-60A2-813F-3002-757C925915DD}"/>
              </a:ext>
            </a:extLst>
          </p:cNvPr>
          <p:cNvSpPr txBox="1"/>
          <p:nvPr/>
        </p:nvSpPr>
        <p:spPr>
          <a:xfrm>
            <a:off x="5138820" y="5302552"/>
            <a:ext cx="129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Spark-client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CFB44EA-8B95-0BC9-B3B9-A80D2B39D76F}"/>
              </a:ext>
            </a:extLst>
          </p:cNvPr>
          <p:cNvSpPr txBox="1"/>
          <p:nvPr/>
        </p:nvSpPr>
        <p:spPr>
          <a:xfrm>
            <a:off x="5272187" y="5650924"/>
            <a:ext cx="133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Spark-driver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3F6BADE-5758-D7D6-BEAD-D1C5916A2F4F}"/>
              </a:ext>
            </a:extLst>
          </p:cNvPr>
          <p:cNvSpPr txBox="1"/>
          <p:nvPr/>
        </p:nvSpPr>
        <p:spPr>
          <a:xfrm>
            <a:off x="5477473" y="5974604"/>
            <a:ext cx="159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executor</a:t>
            </a:r>
            <a:endParaRPr lang="fr-FR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67CE174-C975-114E-6AF3-2C72A5D170D1}"/>
              </a:ext>
            </a:extLst>
          </p:cNvPr>
          <p:cNvCxnSpPr>
            <a:cxnSpLocks/>
          </p:cNvCxnSpPr>
          <p:nvPr/>
        </p:nvCxnSpPr>
        <p:spPr>
          <a:xfrm flipH="1">
            <a:off x="5668415" y="4525202"/>
            <a:ext cx="577235" cy="7264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166391C-D506-CB5E-C2E8-9AEB3658A380}"/>
              </a:ext>
            </a:extLst>
          </p:cNvPr>
          <p:cNvCxnSpPr>
            <a:cxnSpLocks/>
          </p:cNvCxnSpPr>
          <p:nvPr/>
        </p:nvCxnSpPr>
        <p:spPr>
          <a:xfrm>
            <a:off x="6367111" y="4521223"/>
            <a:ext cx="0" cy="11506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922FFA-7703-6514-E903-3437F31AB443}"/>
              </a:ext>
            </a:extLst>
          </p:cNvPr>
          <p:cNvCxnSpPr>
            <a:cxnSpLocks/>
          </p:cNvCxnSpPr>
          <p:nvPr/>
        </p:nvCxnSpPr>
        <p:spPr>
          <a:xfrm>
            <a:off x="6441160" y="4521223"/>
            <a:ext cx="384643" cy="14327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A1E581C-0EEA-9417-F89E-36494B62989E}"/>
              </a:ext>
            </a:extLst>
          </p:cNvPr>
          <p:cNvCxnSpPr>
            <a:cxnSpLocks/>
          </p:cNvCxnSpPr>
          <p:nvPr/>
        </p:nvCxnSpPr>
        <p:spPr>
          <a:xfrm flipH="1">
            <a:off x="3326726" y="4954772"/>
            <a:ext cx="674958" cy="1800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DE511186-CEA0-6BB3-0A4E-F5B536CC8A4A}"/>
              </a:ext>
            </a:extLst>
          </p:cNvPr>
          <p:cNvSpPr txBox="1"/>
          <p:nvPr/>
        </p:nvSpPr>
        <p:spPr>
          <a:xfrm>
            <a:off x="485704" y="5132077"/>
            <a:ext cx="4270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.master("local[*]")</a:t>
            </a:r>
          </a:p>
          <a:p>
            <a:r>
              <a:rPr lang="fr-FR" dirty="0"/>
              <a:t>   .</a:t>
            </a:r>
            <a:r>
              <a:rPr lang="fr-FR" dirty="0" err="1"/>
              <a:t>appName</a:t>
            </a:r>
            <a:r>
              <a:rPr lang="fr-FR" dirty="0"/>
              <a:t>("</a:t>
            </a:r>
            <a:r>
              <a:rPr lang="fr-FR" dirty="0" err="1"/>
              <a:t>myapp</a:t>
            </a:r>
            <a:r>
              <a:rPr lang="fr-FR" dirty="0"/>
              <a:t>")	</a:t>
            </a:r>
          </a:p>
          <a:p>
            <a:r>
              <a:rPr lang="fr-FR" dirty="0"/>
              <a:t>   .</a:t>
            </a:r>
            <a:r>
              <a:rPr lang="fr-FR" dirty="0" err="1"/>
              <a:t>getOrCreate</a:t>
            </a:r>
            <a:r>
              <a:rPr lang="fr-FR" dirty="0"/>
              <a:t>();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B51D43-4E54-C6CB-13EB-A616D88F4E69}"/>
              </a:ext>
            </a:extLst>
          </p:cNvPr>
          <p:cNvCxnSpPr>
            <a:cxnSpLocks/>
          </p:cNvCxnSpPr>
          <p:nvPr/>
        </p:nvCxnSpPr>
        <p:spPr>
          <a:xfrm flipH="1">
            <a:off x="3345669" y="5592968"/>
            <a:ext cx="362379" cy="4831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C181DE96-1AD2-5738-9989-812F9E91EF63}"/>
              </a:ext>
            </a:extLst>
          </p:cNvPr>
          <p:cNvCxnSpPr>
            <a:cxnSpLocks/>
          </p:cNvCxnSpPr>
          <p:nvPr/>
        </p:nvCxnSpPr>
        <p:spPr>
          <a:xfrm>
            <a:off x="4182749" y="5592968"/>
            <a:ext cx="277353" cy="52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3292DF65-0853-096E-D556-4791B093F628}"/>
              </a:ext>
            </a:extLst>
          </p:cNvPr>
          <p:cNvSpPr txBox="1"/>
          <p:nvPr/>
        </p:nvSpPr>
        <p:spPr>
          <a:xfrm>
            <a:off x="2615135" y="6007075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C30D266-AEAE-3BAE-66F5-27A859061FDD}"/>
              </a:ext>
            </a:extLst>
          </p:cNvPr>
          <p:cNvSpPr txBox="1"/>
          <p:nvPr/>
        </p:nvSpPr>
        <p:spPr>
          <a:xfrm>
            <a:off x="4004902" y="601399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endParaRPr lang="fr-FR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79DBF1D-51B3-3AFB-DFBC-778E883617E4}"/>
              </a:ext>
            </a:extLst>
          </p:cNvPr>
          <p:cNvSpPr txBox="1"/>
          <p:nvPr/>
        </p:nvSpPr>
        <p:spPr>
          <a:xfrm>
            <a:off x="2614432" y="6273510"/>
            <a:ext cx="13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spark-core</a:t>
            </a:r>
            <a:r>
              <a:rPr lang="fr-FR" dirty="0"/>
              <a:t>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6918C7-E5C8-894E-0253-A390D0C3E416}"/>
              </a:ext>
            </a:extLst>
          </p:cNvPr>
          <p:cNvSpPr txBox="1"/>
          <p:nvPr/>
        </p:nvSpPr>
        <p:spPr>
          <a:xfrm>
            <a:off x="4061778" y="629993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spark-sql</a:t>
            </a:r>
            <a:r>
              <a:rPr lang="fr-FR" dirty="0"/>
              <a:t>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666293A-7AEA-E5FA-0269-52D6D7647DF5}"/>
              </a:ext>
            </a:extLst>
          </p:cNvPr>
          <p:cNvCxnSpPr>
            <a:cxnSpLocks/>
            <a:endCxn id="158" idx="3"/>
          </p:cNvCxnSpPr>
          <p:nvPr/>
        </p:nvCxnSpPr>
        <p:spPr>
          <a:xfrm flipH="1">
            <a:off x="2765238" y="3610639"/>
            <a:ext cx="2127586" cy="12100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3AF46A3-44A5-760E-B475-711D4D1482A5}"/>
              </a:ext>
            </a:extLst>
          </p:cNvPr>
          <p:cNvSpPr txBox="1"/>
          <p:nvPr/>
        </p:nvSpPr>
        <p:spPr>
          <a:xfrm>
            <a:off x="1787342" y="4636018"/>
            <a:ext cx="97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--master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E27BF425-C5CC-70F4-0551-9BDB8AFD2036}"/>
              </a:ext>
            </a:extLst>
          </p:cNvPr>
          <p:cNvCxnSpPr>
            <a:cxnSpLocks/>
          </p:cNvCxnSpPr>
          <p:nvPr/>
        </p:nvCxnSpPr>
        <p:spPr>
          <a:xfrm flipH="1" flipV="1">
            <a:off x="1664510" y="4338985"/>
            <a:ext cx="394304" cy="1918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FEB3106B-2240-2DDB-5E53-C71539DF9C2E}"/>
              </a:ext>
            </a:extLst>
          </p:cNvPr>
          <p:cNvSpPr txBox="1"/>
          <p:nvPr/>
        </p:nvSpPr>
        <p:spPr>
          <a:xfrm>
            <a:off x="-43273" y="4314198"/>
            <a:ext cx="180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--master local[*]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98CFB3-726B-1D43-7FF0-B9F325020E99}"/>
              </a:ext>
            </a:extLst>
          </p:cNvPr>
          <p:cNvSpPr txBox="1"/>
          <p:nvPr/>
        </p:nvSpPr>
        <p:spPr>
          <a:xfrm>
            <a:off x="45947" y="3881404"/>
            <a:ext cx="216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--master spark://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E92D81-B0DD-7F38-88D2-B87C9E07C3C5}"/>
              </a:ext>
            </a:extLst>
          </p:cNvPr>
          <p:cNvCxnSpPr>
            <a:cxnSpLocks/>
          </p:cNvCxnSpPr>
          <p:nvPr/>
        </p:nvCxnSpPr>
        <p:spPr>
          <a:xfrm flipH="1" flipV="1">
            <a:off x="1810680" y="4162095"/>
            <a:ext cx="320864" cy="3284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E8687C4-0E69-4F66-F367-3FD7605FE892}"/>
              </a:ext>
            </a:extLst>
          </p:cNvPr>
          <p:cNvCxnSpPr>
            <a:cxnSpLocks/>
            <a:endCxn id="165" idx="2"/>
          </p:cNvCxnSpPr>
          <p:nvPr/>
        </p:nvCxnSpPr>
        <p:spPr>
          <a:xfrm flipH="1" flipV="1">
            <a:off x="2081216" y="4087963"/>
            <a:ext cx="198718" cy="3813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48F5AC3-7B77-DAD6-2E3B-1E024CB56124}"/>
              </a:ext>
            </a:extLst>
          </p:cNvPr>
          <p:cNvSpPr txBox="1"/>
          <p:nvPr/>
        </p:nvSpPr>
        <p:spPr>
          <a:xfrm>
            <a:off x="1761028" y="3718631"/>
            <a:ext cx="64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endParaRPr lang="fr-FR" dirty="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4D1CB1D0-ECCC-A058-C19F-8483AAEBA897}"/>
              </a:ext>
            </a:extLst>
          </p:cNvPr>
          <p:cNvCxnSpPr>
            <a:cxnSpLocks/>
          </p:cNvCxnSpPr>
          <p:nvPr/>
        </p:nvCxnSpPr>
        <p:spPr>
          <a:xfrm flipV="1">
            <a:off x="2475995" y="4347430"/>
            <a:ext cx="338509" cy="2297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CC357A38-6042-48FA-40A5-0EF41CAAC489}"/>
              </a:ext>
            </a:extLst>
          </p:cNvPr>
          <p:cNvSpPr txBox="1"/>
          <p:nvPr/>
        </p:nvSpPr>
        <p:spPr>
          <a:xfrm>
            <a:off x="2533420" y="3989530"/>
            <a:ext cx="12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kubernetes</a:t>
            </a:r>
            <a:endParaRPr lang="fr-FR" dirty="0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AB6C61A-D733-789E-1A45-6BC6313A5775}"/>
              </a:ext>
            </a:extLst>
          </p:cNvPr>
          <p:cNvCxnSpPr>
            <a:cxnSpLocks/>
          </p:cNvCxnSpPr>
          <p:nvPr/>
        </p:nvCxnSpPr>
        <p:spPr>
          <a:xfrm flipH="1" flipV="1">
            <a:off x="1591693" y="4560593"/>
            <a:ext cx="469349" cy="633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F9430334-7BE6-62D2-3ADB-38987CB5C004}"/>
              </a:ext>
            </a:extLst>
          </p:cNvPr>
          <p:cNvSpPr txBox="1"/>
          <p:nvPr/>
        </p:nvSpPr>
        <p:spPr>
          <a:xfrm>
            <a:off x="751904" y="4058548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mesos</a:t>
            </a:r>
            <a:endParaRPr lang="fr-FR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BC51CBE-B80E-2ADD-2A0F-7C54472BF554}"/>
              </a:ext>
            </a:extLst>
          </p:cNvPr>
          <p:cNvCxnSpPr>
            <a:cxnSpLocks/>
            <a:stCxn id="179" idx="2"/>
          </p:cNvCxnSpPr>
          <p:nvPr/>
        </p:nvCxnSpPr>
        <p:spPr>
          <a:xfrm>
            <a:off x="1801954" y="3633276"/>
            <a:ext cx="132669" cy="2135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E2B99CB-68B7-3BF7-FA74-BE2E3B132EE7}"/>
              </a:ext>
            </a:extLst>
          </p:cNvPr>
          <p:cNvCxnSpPr>
            <a:cxnSpLocks/>
          </p:cNvCxnSpPr>
          <p:nvPr/>
        </p:nvCxnSpPr>
        <p:spPr>
          <a:xfrm flipH="1">
            <a:off x="1890796" y="3220119"/>
            <a:ext cx="295483" cy="1288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D8F9B781-1553-F98B-068F-7B9FAD95E99C}"/>
              </a:ext>
            </a:extLst>
          </p:cNvPr>
          <p:cNvSpPr txBox="1"/>
          <p:nvPr/>
        </p:nvSpPr>
        <p:spPr>
          <a:xfrm>
            <a:off x="1013725" y="3263944"/>
            <a:ext cx="157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</a:t>
            </a:r>
            <a:r>
              <a:rPr lang="fr-FR" dirty="0" err="1"/>
              <a:t>deploy</a:t>
            </a:r>
            <a:r>
              <a:rPr lang="fr-FR" dirty="0"/>
              <a:t>-mode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72F6D70-6D38-CEBD-1D7B-08C928E1A2BC}"/>
              </a:ext>
            </a:extLst>
          </p:cNvPr>
          <p:cNvSpPr txBox="1"/>
          <p:nvPr/>
        </p:nvSpPr>
        <p:spPr>
          <a:xfrm>
            <a:off x="1851470" y="2924870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-cluster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A56418BA-3D7D-9A10-335F-2609DF0C5DB4}"/>
              </a:ext>
            </a:extLst>
          </p:cNvPr>
          <p:cNvCxnSpPr>
            <a:cxnSpLocks/>
          </p:cNvCxnSpPr>
          <p:nvPr/>
        </p:nvCxnSpPr>
        <p:spPr>
          <a:xfrm>
            <a:off x="740506" y="3720883"/>
            <a:ext cx="114882" cy="1555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863B0627-6D96-73FC-8017-E55BFD790596}"/>
              </a:ext>
            </a:extLst>
          </p:cNvPr>
          <p:cNvCxnSpPr>
            <a:cxnSpLocks/>
          </p:cNvCxnSpPr>
          <p:nvPr/>
        </p:nvCxnSpPr>
        <p:spPr>
          <a:xfrm flipH="1">
            <a:off x="1026918" y="3722302"/>
            <a:ext cx="140441" cy="1699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1BD04A9C-2F15-E018-56AB-88A1156A5A6D}"/>
              </a:ext>
            </a:extLst>
          </p:cNvPr>
          <p:cNvSpPr txBox="1"/>
          <p:nvPr/>
        </p:nvSpPr>
        <p:spPr>
          <a:xfrm>
            <a:off x="219135" y="2922333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-client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DBB6D04-026B-7BE9-65CD-9BF3B471996A}"/>
              </a:ext>
            </a:extLst>
          </p:cNvPr>
          <p:cNvCxnSpPr>
            <a:cxnSpLocks/>
          </p:cNvCxnSpPr>
          <p:nvPr/>
        </p:nvCxnSpPr>
        <p:spPr>
          <a:xfrm>
            <a:off x="1308597" y="3259015"/>
            <a:ext cx="219705" cy="1424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D2930933-3154-7764-1DF9-AF120CB52B36}"/>
              </a:ext>
            </a:extLst>
          </p:cNvPr>
          <p:cNvSpPr txBox="1"/>
          <p:nvPr/>
        </p:nvSpPr>
        <p:spPr>
          <a:xfrm>
            <a:off x="1642883" y="1978821"/>
            <a:ext cx="1601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jvms</a:t>
            </a:r>
            <a:endParaRPr lang="fr-FR" dirty="0"/>
          </a:p>
          <a:p>
            <a:r>
              <a:rPr lang="fr-FR" dirty="0"/>
              <a:t>( Spark-</a:t>
            </a:r>
            <a:r>
              <a:rPr lang="fr-FR" dirty="0" err="1"/>
              <a:t>submit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=driver JVM 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17FD1B7-4AE8-DF4A-A922-F99C996B6370}"/>
              </a:ext>
            </a:extLst>
          </p:cNvPr>
          <p:cNvSpPr txBox="1"/>
          <p:nvPr/>
        </p:nvSpPr>
        <p:spPr>
          <a:xfrm>
            <a:off x="86686" y="1994078"/>
            <a:ext cx="1601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</a:t>
            </a:r>
            <a:r>
              <a:rPr lang="fr-FR" dirty="0" err="1"/>
              <a:t>jvms</a:t>
            </a:r>
            <a:endParaRPr lang="fr-FR" dirty="0"/>
          </a:p>
          <a:p>
            <a:r>
              <a:rPr lang="fr-FR" dirty="0"/>
              <a:t>( Spark-</a:t>
            </a:r>
            <a:r>
              <a:rPr lang="fr-FR" dirty="0" err="1"/>
              <a:t>submit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=driver JVM )!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6C40744E-D7B0-CC01-41EF-5751DF5A60AC}"/>
              </a:ext>
            </a:extLst>
          </p:cNvPr>
          <p:cNvCxnSpPr>
            <a:cxnSpLocks/>
          </p:cNvCxnSpPr>
          <p:nvPr/>
        </p:nvCxnSpPr>
        <p:spPr>
          <a:xfrm flipH="1" flipV="1">
            <a:off x="2847417" y="3812052"/>
            <a:ext cx="221350" cy="23541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8F5AF51D-2784-21FE-4470-59DB5B77BE21}"/>
              </a:ext>
            </a:extLst>
          </p:cNvPr>
          <p:cNvCxnSpPr>
            <a:cxnSpLocks/>
          </p:cNvCxnSpPr>
          <p:nvPr/>
        </p:nvCxnSpPr>
        <p:spPr>
          <a:xfrm flipV="1">
            <a:off x="3526858" y="3548094"/>
            <a:ext cx="475934" cy="5179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3023337E-7F52-552F-6650-AA934D8D1B0E}"/>
              </a:ext>
            </a:extLst>
          </p:cNvPr>
          <p:cNvSpPr txBox="1"/>
          <p:nvPr/>
        </p:nvSpPr>
        <p:spPr>
          <a:xfrm>
            <a:off x="3489778" y="3023261"/>
            <a:ext cx="120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Google </a:t>
            </a:r>
            <a:r>
              <a:rPr lang="fr-FR" dirty="0" err="1"/>
              <a:t>operator</a:t>
            </a:r>
            <a:endParaRPr lang="fr-FR" dirty="0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770945FF-0E42-E354-5EB9-C1E0AA34739D}"/>
              </a:ext>
            </a:extLst>
          </p:cNvPr>
          <p:cNvCxnSpPr>
            <a:cxnSpLocks/>
          </p:cNvCxnSpPr>
          <p:nvPr/>
        </p:nvCxnSpPr>
        <p:spPr>
          <a:xfrm>
            <a:off x="842023" y="2868655"/>
            <a:ext cx="219705" cy="1424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D5B289-8C3A-1D10-2F73-43644F58F8F2}"/>
              </a:ext>
            </a:extLst>
          </p:cNvPr>
          <p:cNvCxnSpPr>
            <a:cxnSpLocks/>
          </p:cNvCxnSpPr>
          <p:nvPr/>
        </p:nvCxnSpPr>
        <p:spPr>
          <a:xfrm>
            <a:off x="2231050" y="2887347"/>
            <a:ext cx="219705" cy="1424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2B071BBD-4AA7-6B9F-0573-3F4C17DDE267}"/>
              </a:ext>
            </a:extLst>
          </p:cNvPr>
          <p:cNvCxnSpPr>
            <a:cxnSpLocks/>
          </p:cNvCxnSpPr>
          <p:nvPr/>
        </p:nvCxnSpPr>
        <p:spPr>
          <a:xfrm flipH="1">
            <a:off x="1159017" y="2958548"/>
            <a:ext cx="189166" cy="737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1F57419-3219-0349-2B1E-B8BE3DA5FB7B}"/>
              </a:ext>
            </a:extLst>
          </p:cNvPr>
          <p:cNvCxnSpPr>
            <a:cxnSpLocks/>
          </p:cNvCxnSpPr>
          <p:nvPr/>
        </p:nvCxnSpPr>
        <p:spPr>
          <a:xfrm flipH="1">
            <a:off x="2641211" y="2962823"/>
            <a:ext cx="242565" cy="507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5590502D-C6D4-789E-51B6-C3923083E310}"/>
              </a:ext>
            </a:extLst>
          </p:cNvPr>
          <p:cNvSpPr txBox="1"/>
          <p:nvPr/>
        </p:nvSpPr>
        <p:spPr>
          <a:xfrm>
            <a:off x="1279437" y="273164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simpler</a:t>
            </a:r>
            <a:endParaRPr lang="fr-FR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E383AEA9-9900-BC80-D383-F872DD58481D}"/>
              </a:ext>
            </a:extLst>
          </p:cNvPr>
          <p:cNvSpPr txBox="1"/>
          <p:nvPr/>
        </p:nvSpPr>
        <p:spPr>
          <a:xfrm>
            <a:off x="2883618" y="2702356"/>
            <a:ext cx="76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better</a:t>
            </a:r>
            <a:endParaRPr lang="fr-FR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99BF341-051B-6FC7-6DBC-DBEA191BC5F2}"/>
              </a:ext>
            </a:extLst>
          </p:cNvPr>
          <p:cNvSpPr txBox="1"/>
          <p:nvPr/>
        </p:nvSpPr>
        <p:spPr>
          <a:xfrm>
            <a:off x="2182214" y="3526706"/>
            <a:ext cx="1656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--master k8s://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D4B9DC2-9B44-BA29-31DF-2859E454A391}"/>
              </a:ext>
            </a:extLst>
          </p:cNvPr>
          <p:cNvCxnSpPr>
            <a:cxnSpLocks/>
          </p:cNvCxnSpPr>
          <p:nvPr/>
        </p:nvCxnSpPr>
        <p:spPr>
          <a:xfrm flipH="1" flipV="1">
            <a:off x="4334570" y="1992943"/>
            <a:ext cx="1039312" cy="10999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B4257EE-C4AB-D2FF-F132-753423352A7A}"/>
              </a:ext>
            </a:extLst>
          </p:cNvPr>
          <p:cNvCxnSpPr>
            <a:cxnSpLocks/>
            <a:stCxn id="208" idx="0"/>
          </p:cNvCxnSpPr>
          <p:nvPr/>
        </p:nvCxnSpPr>
        <p:spPr>
          <a:xfrm flipV="1">
            <a:off x="4093630" y="2811679"/>
            <a:ext cx="0" cy="2115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A85B5C6F-70F6-BF58-D6BC-0C71AA754757}"/>
              </a:ext>
            </a:extLst>
          </p:cNvPr>
          <p:cNvSpPr txBox="1"/>
          <p:nvPr/>
        </p:nvSpPr>
        <p:spPr>
          <a:xfrm>
            <a:off x="3760884" y="2488526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kubectl</a:t>
            </a:r>
            <a:endParaRPr lang="fr-FR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7565C1B0-2B14-279C-968C-5977334668C0}"/>
              </a:ext>
            </a:extLst>
          </p:cNvPr>
          <p:cNvSpPr txBox="1"/>
          <p:nvPr/>
        </p:nvSpPr>
        <p:spPr>
          <a:xfrm>
            <a:off x="3386872" y="1610961"/>
            <a:ext cx="113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Launchers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DD927EC-83D2-C217-6138-A0A5DC2E7FB2}"/>
              </a:ext>
            </a:extLst>
          </p:cNvPr>
          <p:cNvCxnSpPr>
            <a:cxnSpLocks/>
            <a:stCxn id="236" idx="1"/>
          </p:cNvCxnSpPr>
          <p:nvPr/>
        </p:nvCxnSpPr>
        <p:spPr>
          <a:xfrm flipH="1" flipV="1">
            <a:off x="2500590" y="1669184"/>
            <a:ext cx="886282" cy="1264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0F565167-7BB7-6CCA-C21C-CBA52008ECDB}"/>
              </a:ext>
            </a:extLst>
          </p:cNvPr>
          <p:cNvSpPr txBox="1"/>
          <p:nvPr/>
        </p:nvSpPr>
        <p:spPr>
          <a:xfrm>
            <a:off x="1723490" y="1424165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Oozie</a:t>
            </a:r>
            <a:endParaRPr lang="fr-FR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E6BA948-9BA3-2251-8883-C85E38FF0245}"/>
              </a:ext>
            </a:extLst>
          </p:cNvPr>
          <p:cNvSpPr txBox="1"/>
          <p:nvPr/>
        </p:nvSpPr>
        <p:spPr>
          <a:xfrm>
            <a:off x="2068081" y="1189723"/>
            <a:ext cx="54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Livy</a:t>
            </a:r>
            <a:endParaRPr lang="fr-FR" dirty="0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7BC5F7C-F308-C88C-71DE-05F9AE77F08F}"/>
              </a:ext>
            </a:extLst>
          </p:cNvPr>
          <p:cNvCxnSpPr>
            <a:cxnSpLocks/>
            <a:endCxn id="240" idx="3"/>
          </p:cNvCxnSpPr>
          <p:nvPr/>
        </p:nvCxnSpPr>
        <p:spPr>
          <a:xfrm flipH="1" flipV="1">
            <a:off x="2613167" y="1374389"/>
            <a:ext cx="863297" cy="3187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8FE19C7-CD43-FD14-FA23-8AD0C75F481B}"/>
              </a:ext>
            </a:extLst>
          </p:cNvPr>
          <p:cNvCxnSpPr>
            <a:cxnSpLocks/>
          </p:cNvCxnSpPr>
          <p:nvPr/>
        </p:nvCxnSpPr>
        <p:spPr>
          <a:xfrm flipH="1" flipV="1">
            <a:off x="1720423" y="1112049"/>
            <a:ext cx="346224" cy="1725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A185B23-6CA4-79A0-6B5A-1FBC729DA844}"/>
              </a:ext>
            </a:extLst>
          </p:cNvPr>
          <p:cNvCxnSpPr>
            <a:cxnSpLocks/>
            <a:stCxn id="240" idx="1"/>
          </p:cNvCxnSpPr>
          <p:nvPr/>
        </p:nvCxnSpPr>
        <p:spPr>
          <a:xfrm flipH="1" flipV="1">
            <a:off x="1714001" y="1360177"/>
            <a:ext cx="354080" cy="142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8F356DFF-D02F-7E6C-0E41-070745005DD6}"/>
              </a:ext>
            </a:extLst>
          </p:cNvPr>
          <p:cNvSpPr txBox="1"/>
          <p:nvPr/>
        </p:nvSpPr>
        <p:spPr>
          <a:xfrm>
            <a:off x="1059403" y="1172201"/>
            <a:ext cx="70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batch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F5A6AB6-6A86-B0F1-436C-1947540BDD28}"/>
              </a:ext>
            </a:extLst>
          </p:cNvPr>
          <p:cNvSpPr txBox="1"/>
          <p:nvPr/>
        </p:nvSpPr>
        <p:spPr>
          <a:xfrm>
            <a:off x="893106" y="879696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session</a:t>
            </a: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CCCF104-17B5-5117-2B0E-EFE9DB02CC6A}"/>
              </a:ext>
            </a:extLst>
          </p:cNvPr>
          <p:cNvCxnSpPr>
            <a:cxnSpLocks/>
          </p:cNvCxnSpPr>
          <p:nvPr/>
        </p:nvCxnSpPr>
        <p:spPr>
          <a:xfrm flipV="1">
            <a:off x="1186259" y="822509"/>
            <a:ext cx="227504" cy="161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857E64D1-3C7B-9BF1-2533-95446F6B13EA}"/>
              </a:ext>
            </a:extLst>
          </p:cNvPr>
          <p:cNvSpPr txBox="1"/>
          <p:nvPr/>
        </p:nvSpPr>
        <p:spPr>
          <a:xfrm>
            <a:off x="1306356" y="495017"/>
            <a:ext cx="99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Zeppelin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DE0210E-A0B4-89EA-5594-9B47C381C451}"/>
              </a:ext>
            </a:extLst>
          </p:cNvPr>
          <p:cNvSpPr txBox="1"/>
          <p:nvPr/>
        </p:nvSpPr>
        <p:spPr>
          <a:xfrm>
            <a:off x="2241080" y="782790"/>
            <a:ext cx="87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Jupyter</a:t>
            </a:r>
            <a:endParaRPr lang="fr-FR" dirty="0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0373DFFB-F81C-DF92-670E-75E918C34D7D}"/>
              </a:ext>
            </a:extLst>
          </p:cNvPr>
          <p:cNvCxnSpPr>
            <a:cxnSpLocks/>
          </p:cNvCxnSpPr>
          <p:nvPr/>
        </p:nvCxnSpPr>
        <p:spPr>
          <a:xfrm flipH="1" flipV="1">
            <a:off x="2379690" y="558260"/>
            <a:ext cx="192609" cy="2204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85B43B0-2ADF-4B99-0202-52CE22800250}"/>
              </a:ext>
            </a:extLst>
          </p:cNvPr>
          <p:cNvCxnSpPr>
            <a:cxnSpLocks/>
            <a:stCxn id="253" idx="0"/>
          </p:cNvCxnSpPr>
          <p:nvPr/>
        </p:nvCxnSpPr>
        <p:spPr>
          <a:xfrm flipV="1">
            <a:off x="2679213" y="579476"/>
            <a:ext cx="258349" cy="2033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10038660-77A0-FE16-07F5-9AD2A58E6092}"/>
              </a:ext>
            </a:extLst>
          </p:cNvPr>
          <p:cNvSpPr txBox="1"/>
          <p:nvPr/>
        </p:nvSpPr>
        <p:spPr>
          <a:xfrm>
            <a:off x="3344521" y="966004"/>
            <a:ext cx="93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PySpark</a:t>
            </a:r>
            <a:endParaRPr lang="fr-FR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F6946B1-5FF3-248C-65E7-8AEB936FFF31}"/>
              </a:ext>
            </a:extLst>
          </p:cNvPr>
          <p:cNvSpPr txBox="1"/>
          <p:nvPr/>
        </p:nvSpPr>
        <p:spPr>
          <a:xfrm>
            <a:off x="1971112" y="175372"/>
            <a:ext cx="7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spylon</a:t>
            </a:r>
            <a:endParaRPr lang="fr-FR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DE5C0E1-922D-A4C8-652A-D69467ACC1D9}"/>
              </a:ext>
            </a:extLst>
          </p:cNvPr>
          <p:cNvCxnSpPr>
            <a:cxnSpLocks/>
          </p:cNvCxnSpPr>
          <p:nvPr/>
        </p:nvCxnSpPr>
        <p:spPr>
          <a:xfrm flipH="1" flipV="1">
            <a:off x="3677354" y="1293319"/>
            <a:ext cx="87471" cy="3311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476F0397-CFA6-0F6F-45F0-E1BB9771D7C4}"/>
              </a:ext>
            </a:extLst>
          </p:cNvPr>
          <p:cNvSpPr txBox="1"/>
          <p:nvPr/>
        </p:nvSpPr>
        <p:spPr>
          <a:xfrm>
            <a:off x="2654913" y="29774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Python</a:t>
            </a:r>
          </a:p>
          <a:p>
            <a:r>
              <a:rPr lang="fr-FR" dirty="0"/>
              <a:t>kernel</a:t>
            </a: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3C97BFB-63D7-237A-69CC-124C59070223}"/>
              </a:ext>
            </a:extLst>
          </p:cNvPr>
          <p:cNvCxnSpPr>
            <a:cxnSpLocks/>
          </p:cNvCxnSpPr>
          <p:nvPr/>
        </p:nvCxnSpPr>
        <p:spPr>
          <a:xfrm flipV="1">
            <a:off x="3614946" y="579476"/>
            <a:ext cx="12362" cy="3865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BC8AFC77-F969-9431-8597-337E3B13286E}"/>
              </a:ext>
            </a:extLst>
          </p:cNvPr>
          <p:cNvSpPr txBox="1"/>
          <p:nvPr/>
        </p:nvSpPr>
        <p:spPr>
          <a:xfrm>
            <a:off x="3602877" y="92749"/>
            <a:ext cx="950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Py4j</a:t>
            </a:r>
          </a:p>
          <a:p>
            <a:r>
              <a:rPr lang="fr-FR" dirty="0"/>
              <a:t>+ socket</a:t>
            </a:r>
          </a:p>
          <a:p>
            <a:r>
              <a:rPr lang="fr-FR" dirty="0"/>
              <a:t>(perf..)</a:t>
            </a:r>
          </a:p>
        </p:txBody>
      </p:sp>
    </p:spTree>
    <p:extLst>
      <p:ext uri="{BB962C8B-B14F-4D97-AF65-F5344CB8AC3E}">
        <p14:creationId xmlns:p14="http://schemas.microsoft.com/office/powerpoint/2010/main" val="1437221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4343-B304-2300-5A8C-11B11BC9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C40A5-ECED-3C45-678A-84A626936706}"/>
              </a:ext>
            </a:extLst>
          </p:cNvPr>
          <p:cNvSpPr txBox="1"/>
          <p:nvPr/>
        </p:nvSpPr>
        <p:spPr>
          <a:xfrm>
            <a:off x="3253138" y="2794518"/>
            <a:ext cx="568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1 :  introduction to </a:t>
            </a:r>
            <a:r>
              <a:rPr lang="fr-FR" dirty="0" err="1"/>
              <a:t>BigData</a:t>
            </a:r>
            <a:r>
              <a:rPr lang="fr-FR" dirty="0"/>
              <a:t> / Hadoop cluster / Spark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205A7-A34C-7F52-DCBB-580145C41E35}"/>
              </a:ext>
            </a:extLst>
          </p:cNvPr>
          <p:cNvSpPr txBox="1"/>
          <p:nvPr/>
        </p:nvSpPr>
        <p:spPr>
          <a:xfrm>
            <a:off x="3253138" y="3600061"/>
            <a:ext cx="507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2 :    </a:t>
            </a:r>
            <a:r>
              <a:rPr lang="fr-FR" dirty="0" err="1"/>
              <a:t>this</a:t>
            </a:r>
            <a:r>
              <a:rPr lang="fr-FR" dirty="0"/>
              <a:t> document   :   </a:t>
            </a:r>
            <a:r>
              <a:rPr lang="fr-FR" dirty="0" err="1"/>
              <a:t>spark-core</a:t>
            </a:r>
            <a:r>
              <a:rPr lang="fr-FR" dirty="0"/>
              <a:t> / </a:t>
            </a:r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53C09-3203-31CD-DD6B-DEFBC5CBA49B}"/>
              </a:ext>
            </a:extLst>
          </p:cNvPr>
          <p:cNvSpPr txBox="1"/>
          <p:nvPr/>
        </p:nvSpPr>
        <p:spPr>
          <a:xfrm>
            <a:off x="3253138" y="4312298"/>
            <a:ext cx="5709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3 :   cluster management, tuning args, </a:t>
            </a:r>
            <a:r>
              <a:rPr lang="fr-FR" dirty="0" err="1"/>
              <a:t>deploy</a:t>
            </a:r>
            <a:r>
              <a:rPr lang="fr-FR" dirty="0"/>
              <a:t>-mode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A3948-39E2-EED0-A90A-5804C34C851B}"/>
              </a:ext>
            </a:extLst>
          </p:cNvPr>
          <p:cNvSpPr txBox="1"/>
          <p:nvPr/>
        </p:nvSpPr>
        <p:spPr>
          <a:xfrm>
            <a:off x="3253138" y="4987213"/>
            <a:ext cx="709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4 :   Advanced Spark:  UI, parquet PPD, java api, </a:t>
            </a:r>
            <a:r>
              <a:rPr lang="fr-FR" dirty="0" err="1"/>
              <a:t>spark</a:t>
            </a:r>
            <a:r>
              <a:rPr lang="fr-FR" dirty="0"/>
              <a:t>-streaming, ..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952DBC4-7F28-D6A8-85B9-84C247D08B41}"/>
              </a:ext>
            </a:extLst>
          </p:cNvPr>
          <p:cNvSpPr/>
          <p:nvPr/>
        </p:nvSpPr>
        <p:spPr>
          <a:xfrm flipH="1">
            <a:off x="1406007" y="5029974"/>
            <a:ext cx="659228" cy="3265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 descr="Image result for checkmark icon">
            <a:extLst>
              <a:ext uri="{FF2B5EF4-FFF2-40B4-BE49-F238E27FC236}">
                <a16:creationId xmlns:a16="http://schemas.microsoft.com/office/drawing/2014/main" id="{AFE2BBDA-EACB-B7BD-B4E8-FE489240B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168" y="2599345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checkmark icon">
            <a:extLst>
              <a:ext uri="{FF2B5EF4-FFF2-40B4-BE49-F238E27FC236}">
                <a16:creationId xmlns:a16="http://schemas.microsoft.com/office/drawing/2014/main" id="{82AACE35-B5EF-0639-A62D-E99841D6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712" y="3452261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checkmark icon">
            <a:extLst>
              <a:ext uri="{FF2B5EF4-FFF2-40B4-BE49-F238E27FC236}">
                <a16:creationId xmlns:a16="http://schemas.microsoft.com/office/drawing/2014/main" id="{4BFEBAEE-0406-A1E1-6D14-7FB229E3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711" y="4231173"/>
            <a:ext cx="664931" cy="6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1459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9B39-D273-AFEC-3077-34676971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38" y="252253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D0895-CFD0-4923-AC10-7A645B0AF9AE}"/>
              </a:ext>
            </a:extLst>
          </p:cNvPr>
          <p:cNvSpPr txBox="1"/>
          <p:nvPr/>
        </p:nvSpPr>
        <p:spPr>
          <a:xfrm>
            <a:off x="4106897" y="5129212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15197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pache Spark: core concepts, architecture and internals">
            <a:extLst>
              <a:ext uri="{FF2B5EF4-FFF2-40B4-BE49-F238E27FC236}">
                <a16:creationId xmlns:a16="http://schemas.microsoft.com/office/drawing/2014/main" id="{38CCB2FE-755D-D47D-C4A5-51AFDE64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5" y="1673942"/>
            <a:ext cx="11753131" cy="36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96F2F5-5FF9-2543-52AA-0FE67F079AD4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736061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29890</TotalTime>
  <Words>3025</Words>
  <Application>Microsoft Office PowerPoint</Application>
  <PresentationFormat>Widescreen</PresentationFormat>
  <Paragraphs>744</Paragraphs>
  <Slides>88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Calibri Light</vt:lpstr>
      <vt:lpstr>Menlo</vt:lpstr>
      <vt:lpstr>Office Theme</vt:lpstr>
      <vt:lpstr>Bitmap Image</vt:lpstr>
      <vt:lpstr>BigData – Spark – Processing  Spark cluster mode distribution &amp; Tuning</vt:lpstr>
      <vt:lpstr>Outline</vt:lpstr>
      <vt:lpstr>Spark-Core + …</vt:lpstr>
      <vt:lpstr>1 Spark application   = 1 Spark-driver  +  N spark-executers</vt:lpstr>
      <vt:lpstr>Read N Files – assign Tasks to Executors</vt:lpstr>
      <vt:lpstr>Parallelizable per partition / available Cpu 1 or several partitions per Executor ..1 or several Executors</vt:lpstr>
      <vt:lpstr>WholeStageCodeGen</vt:lpstr>
      <vt:lpstr>Cluster Manager Extensions:  TaskScheduler API</vt:lpstr>
      <vt:lpstr>PowerPoint Presentation</vt:lpstr>
      <vt:lpstr>CoarseGrainScheduler  … CoarseGrain Executer</vt:lpstr>
      <vt:lpstr>Outline</vt:lpstr>
      <vt:lpstr>Tuning Spark to use cluster power ?  Distribution / Partitions / Parallelism</vt:lpstr>
      <vt:lpstr>Memory needs for Dataset  driver != executer</vt:lpstr>
      <vt:lpstr>DataSet = Partitions metadata / data</vt:lpstr>
      <vt:lpstr>On Driver = metadata / on Executor = Datas</vt:lpstr>
      <vt:lpstr>DataSet … Partitions Distributed on Executors</vt:lpstr>
      <vt:lpstr>dataset = Spark.createDataset( inmemoryList )  … serialize (send) data to Executors</vt:lpstr>
      <vt:lpstr>Memory needs on Driver &lt;&lt; Executors</vt:lpstr>
      <vt:lpstr>Spark Memory Arguments</vt:lpstr>
      <vt:lpstr>Spark Memory …    to {driver|executor}  java –Xms .. –Xmx ..</vt:lpstr>
      <vt:lpstr>Use Cluster Resources :  Distributing N executors</vt:lpstr>
      <vt:lpstr>Cluster Manager (SPI)</vt:lpstr>
      <vt:lpstr>Executors .. JVM processes launched on Cluster</vt:lpstr>
      <vt:lpstr>Driver … Launch spark-executors</vt:lpstr>
      <vt:lpstr>Spark Cluster arguments</vt:lpstr>
      <vt:lpstr>spark.executor.instances .. for Static allocation</vt:lpstr>
      <vt:lpstr>Dynamic Allocation</vt:lpstr>
      <vt:lpstr>Dynamic Allocation arguments</vt:lpstr>
      <vt:lpstr>Dynamic Spark + Dynamic K8s Cloud Cluster</vt:lpstr>
      <vt:lpstr>K8s NodePool, Afinity, Toleration, Spot VM ..</vt:lpstr>
      <vt:lpstr>Use CPU Resource: 100% or sharing ?</vt:lpstr>
      <vt:lpstr>Cpu Cores &lt;-&gt; Threads &lt;-&gt; max Active Tasks</vt:lpstr>
      <vt:lpstr>Executor Cores argument</vt:lpstr>
      <vt:lpstr>Relationship executor  .cores &lt;-&gt; .memory</vt:lpstr>
      <vt:lpstr>Summary main arguments</vt:lpstr>
      <vt:lpstr>Outline</vt:lpstr>
      <vt:lpstr>$ spark-submit --master ${mode} …. </vt:lpstr>
      <vt:lpstr>--master local[*]</vt:lpstr>
      <vt:lpstr>Local mode: 1 JVM client = driver = executors</vt:lpstr>
      <vt:lpstr>--master spark://&lt;sparkServer&gt;:&lt;port&gt;</vt:lpstr>
      <vt:lpstr>Spark Standalone Cluster</vt:lpstr>
      <vt:lpstr>--master yarn --deploy-mode client</vt:lpstr>
      <vt:lpstr>Yarn Client Mode</vt:lpstr>
      <vt:lpstr>Pros/Cons</vt:lpstr>
      <vt:lpstr>--master yarn --deploy-mode cluster</vt:lpstr>
      <vt:lpstr>Yarn Cluster Mode</vt:lpstr>
      <vt:lpstr>Pros-Cons Yarn « Cluster » vs « Client » mode</vt:lpstr>
      <vt:lpstr>--k8s://&lt;k8sApiServer&gt;:443 ( basic without K8s operator)</vt:lpstr>
      <vt:lpstr>Spark on Kubernetes … Docker Images/Jars</vt:lpstr>
      <vt:lpstr>Spark on K8s   with  SparkOperator mode</vt:lpstr>
      <vt:lpstr>Spark on K8S, using K8s SparkOperator</vt:lpstr>
      <vt:lpstr>spark-on-k8s-operator  :  K8s CRD from Google</vt:lpstr>
      <vt:lpstr>$ kubectl get    sparkapplications .. -o=yaml  </vt:lpstr>
      <vt:lpstr>Outline</vt:lpstr>
      <vt:lpstr>More ways to start spark</vt:lpstr>
      <vt:lpstr>Plain old java main(String[] args) Spark « Hello World »</vt:lpstr>
      <vt:lpstr>Spark maven pom.xml &lt;dependency&gt;</vt:lpstr>
      <vt:lpstr>SparkContext / SparkSession ?</vt:lpstr>
      <vt:lpstr>SparkConf – SparkContext - SparkSession</vt:lpstr>
      <vt:lpstr>JavaSparkContext, JavaRDD, JavaFunction ?</vt:lpstr>
      <vt:lpstr>Oozie … http Api wrapper for Yarn + UI</vt:lpstr>
      <vt:lpstr>Oozie &lt;shell&gt;  -&gt;   bash spark-submit.sh</vt:lpstr>
      <vt:lpstr>Oozie Workflow.xml - &lt;spark&gt;</vt:lpstr>
      <vt:lpstr>PowerPoint Presentation</vt:lpstr>
      <vt:lpstr>Livy … submit via http  Statefull  batch / session</vt:lpstr>
      <vt:lpstr>Livy Batch Sample</vt:lpstr>
      <vt:lpstr>Livy (Interactive) Session - Statement</vt:lpstr>
      <vt:lpstr>Zeppelin</vt:lpstr>
      <vt:lpstr>Zeppelin -&gt; Livy Interactive Session</vt:lpstr>
      <vt:lpstr>Config:  livy.spark.*</vt:lpstr>
      <vt:lpstr>Link Zeppelin -&gt; SparkUI Application</vt:lpstr>
      <vt:lpstr>Jupyter Notebook</vt:lpstr>
      <vt:lpstr>Jupyter – Kernel(s) architecture</vt:lpstr>
      <vt:lpstr>Jupyter + python kernel + pyspark</vt:lpstr>
      <vt:lpstr>PowerPoint Presentation</vt:lpstr>
      <vt:lpstr>More « Extensions »  backport API to other Langages (Python, R) </vt:lpstr>
      <vt:lpstr>Python + pyspark ( GLUE package ) … = spark JVM proces + socket</vt:lpstr>
      <vt:lpstr>Python UDF function</vt:lpstr>
      <vt:lpstr>Pyspark – py4j – Spark Architecture</vt:lpstr>
      <vt:lpstr>Python + Pickle = Performances Pourries</vt:lpstr>
      <vt:lpstr>Jupyter + spylon (spark scala kernel)</vt:lpstr>
      <vt:lpstr>spylon :  %%scala</vt:lpstr>
      <vt:lpstr>Jupyter + spylon architecture</vt:lpstr>
      <vt:lpstr>Enough for Today !</vt:lpstr>
      <vt:lpstr>Take Away  What Did you learn ?</vt:lpstr>
      <vt:lpstr>MindMap</vt:lpstr>
      <vt:lpstr>Next Steps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– Spark – Processing  discover Spark from examples</dc:title>
  <dc:creator>arnaud.nauwynck@gmail.com</dc:creator>
  <cp:lastModifiedBy>arnaud.nauwynck@gmail.com</cp:lastModifiedBy>
  <cp:revision>66</cp:revision>
  <dcterms:created xsi:type="dcterms:W3CDTF">2022-10-16T13:20:46Z</dcterms:created>
  <dcterms:modified xsi:type="dcterms:W3CDTF">2022-11-19T21:56:34Z</dcterms:modified>
</cp:coreProperties>
</file>